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handoutMasterIdLst>
    <p:handoutMasterId r:id="rId30"/>
  </p:handoutMasterIdLst>
  <p:sldIdLst>
    <p:sldId id="256" r:id="rId2"/>
    <p:sldId id="257" r:id="rId3"/>
    <p:sldId id="266" r:id="rId4"/>
    <p:sldId id="258" r:id="rId5"/>
    <p:sldId id="272" r:id="rId6"/>
    <p:sldId id="273" r:id="rId7"/>
    <p:sldId id="267" r:id="rId8"/>
    <p:sldId id="259" r:id="rId9"/>
    <p:sldId id="274" r:id="rId10"/>
    <p:sldId id="275" r:id="rId11"/>
    <p:sldId id="283" r:id="rId12"/>
    <p:sldId id="260" r:id="rId13"/>
    <p:sldId id="280" r:id="rId14"/>
    <p:sldId id="277" r:id="rId15"/>
    <p:sldId id="278" r:id="rId16"/>
    <p:sldId id="279" r:id="rId17"/>
    <p:sldId id="261" r:id="rId18"/>
    <p:sldId id="262" r:id="rId19"/>
    <p:sldId id="271" r:id="rId20"/>
    <p:sldId id="276" r:id="rId21"/>
    <p:sldId id="270" r:id="rId22"/>
    <p:sldId id="264" r:id="rId23"/>
    <p:sldId id="281" r:id="rId24"/>
    <p:sldId id="282" r:id="rId25"/>
    <p:sldId id="265" r:id="rId26"/>
    <p:sldId id="268" r:id="rId27"/>
    <p:sldId id="284" r:id="rId2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8C5D3EA-7809-4688-AC39-A428B67DD522}">
          <p14:sldIdLst>
            <p14:sldId id="256"/>
          </p14:sldIdLst>
        </p14:section>
        <p14:section name="Presentation Overview" id="{E12DE5F7-0020-487E-86ED-6CADFABF43DE}">
          <p14:sldIdLst>
            <p14:sldId id="257"/>
          </p14:sldIdLst>
        </p14:section>
        <p14:section name="Context &amp; Purpose" id="{22496EA4-FA13-4E9E-B217-FC1913578CA8}">
          <p14:sldIdLst>
            <p14:sldId id="266"/>
          </p14:sldIdLst>
        </p14:section>
        <p14:section name="Context &amp; Purpose" id="{F0F112C1-3D96-46C2-8FDB-1DA9E179A8D9}">
          <p14:sldIdLst>
            <p14:sldId id="258"/>
          </p14:sldIdLst>
        </p14:section>
        <p14:section name="Context &amp; Purpose" id="{2067B8A4-927F-4114-A730-41165D0D844E}">
          <p14:sldIdLst>
            <p14:sldId id="272"/>
            <p14:sldId id="273"/>
          </p14:sldIdLst>
        </p14:section>
        <p14:section name="Requirements and Constraints" id="{D1ABEC4F-E30F-4401-A478-1A7AAEB60C29}">
          <p14:sldIdLst>
            <p14:sldId id="267"/>
          </p14:sldIdLst>
        </p14:section>
        <p14:section name="Requirements" id="{E2F473E8-EC7D-4A8A-B98B-3CBF34E9CEF3}">
          <p14:sldIdLst>
            <p14:sldId id="259"/>
          </p14:sldIdLst>
        </p14:section>
        <p14:section name="Requirements" id="{9F67D5D6-5338-4BA3-81E6-8A351F0101CB}">
          <p14:sldIdLst>
            <p14:sldId id="274"/>
          </p14:sldIdLst>
        </p14:section>
        <p14:section name="Requirements" id="{E0957A73-B1C9-4DB9-A221-14B90EF85078}">
          <p14:sldIdLst>
            <p14:sldId id="275"/>
          </p14:sldIdLst>
        </p14:section>
        <p14:section name="Requirements" id="{1AD0C419-5D39-408A-85BA-D4D885CF0BDB}">
          <p14:sldIdLst>
            <p14:sldId id="283"/>
          </p14:sldIdLst>
        </p14:section>
        <p14:section name="Constraints" id="{032A1DCF-446A-4DA5-96D2-CF9489E6B738}">
          <p14:sldIdLst>
            <p14:sldId id="260"/>
          </p14:sldIdLst>
        </p14:section>
        <p14:section name="Viability" id="{D5A95F76-716A-4925-8404-28E543F41DD7}">
          <p14:sldIdLst>
            <p14:sldId id="280"/>
          </p14:sldIdLst>
        </p14:section>
        <p14:section name="Viability" id="{5FCF5176-6D04-4201-9EEE-7A50899BAE19}">
          <p14:sldIdLst>
            <p14:sldId id="277"/>
          </p14:sldIdLst>
        </p14:section>
        <p14:section name="Viability" id="{A7B4C112-8745-4508-9FD0-C45471D0FA76}">
          <p14:sldIdLst>
            <p14:sldId id="278"/>
          </p14:sldIdLst>
        </p14:section>
        <p14:section name="Viability" id="{DF1A626D-940D-44A1-9824-25A738943A9A}">
          <p14:sldIdLst>
            <p14:sldId id="279"/>
          </p14:sldIdLst>
        </p14:section>
        <p14:section name="Risks" id="{EAF696C6-3E46-4499-9DF5-69F8444F4F5C}">
          <p14:sldIdLst>
            <p14:sldId id="261"/>
          </p14:sldIdLst>
        </p14:section>
        <p14:section name="Risks" id="{7834CCB9-52D1-4785-9F37-6271FEFFAE5D}">
          <p14:sldIdLst>
            <p14:sldId id="262"/>
          </p14:sldIdLst>
        </p14:section>
        <p14:section name="Risks Management" id="{4F988584-F949-46E5-9A02-109757AECD50}">
          <p14:sldIdLst>
            <p14:sldId id="271"/>
          </p14:sldIdLst>
        </p14:section>
        <p14:section name="Risk Management" id="{C3BA8E38-19AB-4B12-8C4A-D1660C6A02BA}">
          <p14:sldIdLst>
            <p14:sldId id="276"/>
          </p14:sldIdLst>
        </p14:section>
        <p14:section name="Solution Path" id="{089FBE52-D42A-4FD2-8FC6-C64A0DFDD3CD}">
          <p14:sldIdLst>
            <p14:sldId id="270"/>
          </p14:sldIdLst>
        </p14:section>
        <p14:section name="Deliverables" id="{2FCFDC28-753B-4F04-A050-8DCD5E51C2B2}">
          <p14:sldIdLst>
            <p14:sldId id="264"/>
          </p14:sldIdLst>
        </p14:section>
        <p14:section name="Deliverable Dates" id="{3AC2A3B1-BD67-4F87-B109-ABFE31111812}">
          <p14:sldIdLst>
            <p14:sldId id="281"/>
          </p14:sldIdLst>
        </p14:section>
        <p14:section name="Immediate Steps" id="{CEB0067F-EC2A-4C7B-967E-62E14C7C0D36}">
          <p14:sldIdLst>
            <p14:sldId id="282"/>
          </p14:sldIdLst>
        </p14:section>
        <p14:section name="Summary Section" id="{AD20A9AA-B71C-45EA-A7F1-738C1F9A0A18}">
          <p14:sldIdLst>
            <p14:sldId id="265"/>
            <p14:sldId id="268"/>
          </p14:sldIdLst>
        </p14:section>
        <p14:section name="Finish" id="{8EBA7FCB-2FDD-4FEF-AFDF-463E94FF7EC0}">
          <p14:sldIdLst>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FF24"/>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92" autoAdjust="0"/>
    <p:restoredTop sz="75930" autoAdjust="0"/>
  </p:normalViewPr>
  <p:slideViewPr>
    <p:cSldViewPr snapToGrid="0">
      <p:cViewPr varScale="1">
        <p:scale>
          <a:sx n="87" d="100"/>
          <a:sy n="87" d="100"/>
        </p:scale>
        <p:origin x="954"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1016"/>
    </p:cViewPr>
  </p:sorterViewPr>
  <p:notesViewPr>
    <p:cSldViewPr snapToGrid="0">
      <p:cViewPr varScale="1">
        <p:scale>
          <a:sx n="116" d="100"/>
          <a:sy n="116" d="100"/>
        </p:scale>
        <p:origin x="238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513DE4-A09E-4777-B611-063FBDE84506}"/>
              </a:ext>
            </a:extLst>
          </p:cNvPr>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1E2C73DB-64F1-404B-B313-78577201B47D}"/>
              </a:ext>
            </a:extLst>
          </p:cNvPr>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9B4815F1-2D1E-4E5F-9040-717A719E445D}" type="datetimeFigureOut">
              <a:rPr lang="en-CA" smtClean="0"/>
              <a:t>2019-10-17</a:t>
            </a:fld>
            <a:endParaRPr lang="en-CA"/>
          </a:p>
        </p:txBody>
      </p:sp>
      <p:sp>
        <p:nvSpPr>
          <p:cNvPr id="4" name="Footer Placeholder 3">
            <a:extLst>
              <a:ext uri="{FF2B5EF4-FFF2-40B4-BE49-F238E27FC236}">
                <a16:creationId xmlns:a16="http://schemas.microsoft.com/office/drawing/2014/main" id="{E5960386-9797-4E4E-B7E8-66D95C9E86E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66A54934-FD66-4C99-8DD0-E01D09C7B97D}"/>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7596690-E419-4396-ADDF-9FFEF96EA594}" type="slidenum">
              <a:rPr lang="en-CA" smtClean="0"/>
              <a:t>‹#›</a:t>
            </a:fld>
            <a:endParaRPr lang="en-CA"/>
          </a:p>
        </p:txBody>
      </p:sp>
    </p:spTree>
    <p:extLst>
      <p:ext uri="{BB962C8B-B14F-4D97-AF65-F5344CB8AC3E}">
        <p14:creationId xmlns:p14="http://schemas.microsoft.com/office/powerpoint/2010/main" val="36089166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6AF1AD35-916D-469C-8BE9-A30D9D370419}" type="datetimeFigureOut">
              <a:rPr lang="en-CA" smtClean="0"/>
              <a:t>2019-10-17</a:t>
            </a:fld>
            <a:endParaRPr lang="en-CA"/>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4AFF255-D361-492C-91CB-C55810D4EB2E}" type="slidenum">
              <a:rPr lang="en-CA" smtClean="0"/>
              <a:t>‹#›</a:t>
            </a:fld>
            <a:endParaRPr lang="en-CA"/>
          </a:p>
        </p:txBody>
      </p:sp>
    </p:spTree>
    <p:extLst>
      <p:ext uri="{BB962C8B-B14F-4D97-AF65-F5344CB8AC3E}">
        <p14:creationId xmlns:p14="http://schemas.microsoft.com/office/powerpoint/2010/main" val="1869634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AFF255-D361-492C-91CB-C55810D4EB2E}" type="slidenum">
              <a:rPr lang="en-CA" smtClean="0"/>
              <a:t>8</a:t>
            </a:fld>
            <a:endParaRPr lang="en-CA"/>
          </a:p>
        </p:txBody>
      </p:sp>
    </p:spTree>
    <p:extLst>
      <p:ext uri="{BB962C8B-B14F-4D97-AF65-F5344CB8AC3E}">
        <p14:creationId xmlns:p14="http://schemas.microsoft.com/office/powerpoint/2010/main" val="1982290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What are the risks</a:t>
            </a:r>
          </a:p>
          <a:p>
            <a:r>
              <a:rPr lang="en-CA" sz="1200" b="0" i="0" kern="1200" dirty="0">
                <a:solidFill>
                  <a:schemeClr val="tx1"/>
                </a:solidFill>
                <a:effectLst/>
                <a:latin typeface="+mn-lt"/>
                <a:ea typeface="+mn-ea"/>
                <a:cs typeface="+mn-cs"/>
              </a:rPr>
              <a:t>We are carefully considering all risks of the project. The top risks is in 4 categories: </a:t>
            </a:r>
            <a:r>
              <a:rPr lang="en-CA" sz="1200" b="1" i="0" kern="1200" dirty="0">
                <a:solidFill>
                  <a:schemeClr val="tx1"/>
                </a:solidFill>
                <a:effectLst/>
                <a:latin typeface="+mn-lt"/>
                <a:ea typeface="+mn-ea"/>
                <a:cs typeface="+mn-cs"/>
              </a:rPr>
              <a:t>management risks</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hardware risks</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software risks</a:t>
            </a:r>
            <a:r>
              <a:rPr lang="en-CA" sz="1200" b="0" i="0" kern="1200" dirty="0">
                <a:solidFill>
                  <a:schemeClr val="tx1"/>
                </a:solidFill>
                <a:effectLst/>
                <a:latin typeface="+mn-lt"/>
                <a:ea typeface="+mn-ea"/>
                <a:cs typeface="+mn-cs"/>
              </a:rPr>
              <a:t>, and </a:t>
            </a:r>
            <a:r>
              <a:rPr lang="en-CA" sz="1200" b="1" i="0" kern="1200" dirty="0">
                <a:solidFill>
                  <a:schemeClr val="tx1"/>
                </a:solidFill>
                <a:effectLst/>
                <a:latin typeface="+mn-lt"/>
                <a:ea typeface="+mn-ea"/>
                <a:cs typeface="+mn-cs"/>
              </a:rPr>
              <a:t>legacy risks</a:t>
            </a:r>
            <a:r>
              <a:rPr lang="en-CA" sz="1200" b="0" i="0" kern="1200" dirty="0">
                <a:solidFill>
                  <a:schemeClr val="tx1"/>
                </a:solidFill>
                <a:effectLst/>
                <a:latin typeface="+mn-lt"/>
                <a:ea typeface="+mn-ea"/>
                <a:cs typeface="+mn-cs"/>
              </a:rPr>
              <a:t>.</a:t>
            </a:r>
          </a:p>
          <a:p>
            <a:endParaRPr lang="en-CA" dirty="0"/>
          </a:p>
        </p:txBody>
      </p:sp>
      <p:sp>
        <p:nvSpPr>
          <p:cNvPr id="4" name="Slide Number Placeholder 3"/>
          <p:cNvSpPr>
            <a:spLocks noGrp="1"/>
          </p:cNvSpPr>
          <p:nvPr>
            <p:ph type="sldNum" sz="quarter" idx="5"/>
          </p:nvPr>
        </p:nvSpPr>
        <p:spPr/>
        <p:txBody>
          <a:bodyPr/>
          <a:lstStyle/>
          <a:p>
            <a:fld id="{B4AFF255-D361-492C-91CB-C55810D4EB2E}" type="slidenum">
              <a:rPr lang="en-CA" smtClean="0"/>
              <a:t>17</a:t>
            </a:fld>
            <a:endParaRPr lang="en-CA"/>
          </a:p>
        </p:txBody>
      </p:sp>
    </p:spTree>
    <p:extLst>
      <p:ext uri="{BB962C8B-B14F-4D97-AF65-F5344CB8AC3E}">
        <p14:creationId xmlns:p14="http://schemas.microsoft.com/office/powerpoint/2010/main" val="416199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Hardware - </a:t>
            </a:r>
            <a:r>
              <a:rPr lang="en-CA" sz="1200" b="0" i="0" kern="1200" dirty="0">
                <a:solidFill>
                  <a:schemeClr val="tx1"/>
                </a:solidFill>
                <a:effectLst/>
                <a:latin typeface="+mn-lt"/>
                <a:ea typeface="+mn-ea"/>
                <a:cs typeface="+mn-cs"/>
              </a:rPr>
              <a:t>highest priority because the hardware is very fragile. A single crash of the drone could result in total loss --- with little chance of receiving extra budget.</a:t>
            </a:r>
          </a:p>
          <a:p>
            <a:r>
              <a:rPr lang="en-CA" sz="1200" b="1" i="0" kern="1200" dirty="0">
                <a:solidFill>
                  <a:schemeClr val="tx1"/>
                </a:solidFill>
                <a:effectLst/>
                <a:latin typeface="+mn-lt"/>
                <a:ea typeface="+mn-ea"/>
                <a:cs typeface="+mn-cs"/>
              </a:rPr>
              <a:t>Management- </a:t>
            </a:r>
            <a:r>
              <a:rPr lang="en-CA" sz="1200" b="0" i="0" kern="1200" dirty="0">
                <a:solidFill>
                  <a:schemeClr val="tx1"/>
                </a:solidFill>
                <a:effectLst/>
                <a:latin typeface="+mn-lt"/>
                <a:ea typeface="+mn-ea"/>
                <a:cs typeface="+mn-cs"/>
              </a:rPr>
              <a:t>include non-technical risks such as ….</a:t>
            </a:r>
          </a:p>
          <a:p>
            <a:r>
              <a:rPr lang="en-CA" sz="1200" b="1" i="0" kern="1200" dirty="0">
                <a:solidFill>
                  <a:schemeClr val="tx1"/>
                </a:solidFill>
                <a:effectLst/>
                <a:latin typeface="+mn-lt"/>
                <a:ea typeface="+mn-ea"/>
                <a:cs typeface="+mn-cs"/>
              </a:rPr>
              <a:t>Legacy Risks - </a:t>
            </a:r>
            <a:r>
              <a:rPr lang="en-CA" sz="1200" b="0" i="0" kern="1200" dirty="0">
                <a:solidFill>
                  <a:schemeClr val="tx1"/>
                </a:solidFill>
                <a:effectLst/>
                <a:latin typeface="+mn-lt"/>
                <a:ea typeface="+mn-ea"/>
                <a:cs typeface="+mn-cs"/>
              </a:rPr>
              <a:t>Because the project is to be used for the long term by the client for research and development. We need to ensure the deliverable has acceptable longevity.</a:t>
            </a:r>
          </a:p>
          <a:p>
            <a:r>
              <a:rPr lang="en-CA" sz="1200" b="0" i="0" kern="1200" dirty="0">
                <a:solidFill>
                  <a:schemeClr val="tx1"/>
                </a:solidFill>
                <a:effectLst/>
                <a:latin typeface="+mn-lt"/>
                <a:ea typeface="+mn-ea"/>
                <a:cs typeface="+mn-cs"/>
              </a:rPr>
              <a:t>What if certain part on the drone require maintenance or replacement?</a:t>
            </a:r>
          </a:p>
          <a:p>
            <a:r>
              <a:rPr lang="en-CA" sz="1200" b="0" i="0" kern="1200" dirty="0">
                <a:solidFill>
                  <a:schemeClr val="tx1"/>
                </a:solidFill>
                <a:effectLst/>
                <a:latin typeface="+mn-lt"/>
                <a:ea typeface="+mn-ea"/>
                <a:cs typeface="+mn-cs"/>
              </a:rPr>
              <a:t>What if the radio or the transmitter doesn't work</a:t>
            </a:r>
          </a:p>
          <a:p>
            <a:r>
              <a:rPr lang="en-CA" sz="1200" b="0" i="0" kern="1200" dirty="0">
                <a:solidFill>
                  <a:schemeClr val="tx1"/>
                </a:solidFill>
                <a:effectLst/>
                <a:latin typeface="+mn-lt"/>
                <a:ea typeface="+mn-ea"/>
                <a:cs typeface="+mn-cs"/>
              </a:rPr>
              <a:t>What if X doesn't work? What if Y breaks?</a:t>
            </a:r>
          </a:p>
          <a:p>
            <a:r>
              <a:rPr lang="en-CA" sz="1200" b="1" i="0" kern="1200" dirty="0">
                <a:solidFill>
                  <a:schemeClr val="tx1"/>
                </a:solidFill>
                <a:effectLst/>
                <a:latin typeface="+mn-lt"/>
                <a:ea typeface="+mn-ea"/>
                <a:cs typeface="+mn-cs"/>
              </a:rPr>
              <a:t>Software Risks – lowest risk in terms of severity because – not client’s top priority, software workarounds, fixes has faster turnaround &amp; cheaper</a:t>
            </a:r>
            <a:br>
              <a:rPr lang="en-CA" dirty="0"/>
            </a:br>
            <a:endParaRPr lang="en-CA" dirty="0"/>
          </a:p>
        </p:txBody>
      </p:sp>
      <p:sp>
        <p:nvSpPr>
          <p:cNvPr id="4" name="Slide Number Placeholder 3"/>
          <p:cNvSpPr>
            <a:spLocks noGrp="1"/>
          </p:cNvSpPr>
          <p:nvPr>
            <p:ph type="sldNum" sz="quarter" idx="5"/>
          </p:nvPr>
        </p:nvSpPr>
        <p:spPr/>
        <p:txBody>
          <a:bodyPr/>
          <a:lstStyle/>
          <a:p>
            <a:fld id="{B4AFF255-D361-492C-91CB-C55810D4EB2E}" type="slidenum">
              <a:rPr lang="en-CA" smtClean="0"/>
              <a:t>18</a:t>
            </a:fld>
            <a:endParaRPr lang="en-CA"/>
          </a:p>
        </p:txBody>
      </p:sp>
    </p:spTree>
    <p:extLst>
      <p:ext uri="{BB962C8B-B14F-4D97-AF65-F5344CB8AC3E}">
        <p14:creationId xmlns:p14="http://schemas.microsoft.com/office/powerpoint/2010/main" val="246849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How we manage risks</a:t>
            </a:r>
          </a:p>
          <a:p>
            <a:r>
              <a:rPr lang="en-CA" sz="1200" b="0" i="0" kern="1200" dirty="0">
                <a:solidFill>
                  <a:schemeClr val="tx1"/>
                </a:solidFill>
                <a:effectLst/>
                <a:latin typeface="+mn-lt"/>
                <a:ea typeface="+mn-ea"/>
                <a:cs typeface="+mn-cs"/>
              </a:rPr>
              <a:t>We use a risk profile table.</a:t>
            </a:r>
          </a:p>
          <a:p>
            <a:r>
              <a:rPr lang="en-CA" sz="1200" b="0" i="0" kern="1200" dirty="0">
                <a:solidFill>
                  <a:schemeClr val="tx1"/>
                </a:solidFill>
                <a:effectLst/>
                <a:latin typeface="+mn-lt"/>
                <a:ea typeface="+mn-ea"/>
                <a:cs typeface="+mn-cs"/>
              </a:rPr>
              <a:t>Each week the matrix is updated: new potential risks is added to the matrix along with their likelihood and impact. We carefully consider these metrics as it will affect how much effort we are putting in into strategies to mitigate the risks with high severity.</a:t>
            </a:r>
          </a:p>
          <a:p>
            <a:r>
              <a:rPr lang="en-CA" sz="1200" b="0" i="0" kern="1200" dirty="0">
                <a:solidFill>
                  <a:schemeClr val="tx1"/>
                </a:solidFill>
                <a:effectLst/>
                <a:latin typeface="+mn-lt"/>
                <a:ea typeface="+mn-ea"/>
                <a:cs typeface="+mn-cs"/>
              </a:rPr>
              <a:t>If the risk index is greater than 0.4, we will actively follow the risk mitigation protocol: which involves triaging tasks related to mitigate the risk on Trello.</a:t>
            </a:r>
          </a:p>
          <a:p>
            <a:r>
              <a:rPr lang="en-CA" sz="1200" b="0" i="0" kern="1200" dirty="0">
                <a:solidFill>
                  <a:schemeClr val="tx1"/>
                </a:solidFill>
                <a:effectLst/>
                <a:latin typeface="+mn-lt"/>
                <a:ea typeface="+mn-ea"/>
                <a:cs typeface="+mn-cs"/>
              </a:rPr>
              <a:t>Risk index less than 0.4 are monitored, but not actively mitigated due to time constraints.</a:t>
            </a:r>
          </a:p>
          <a:p>
            <a:endParaRPr lang="en-CA" dirty="0"/>
          </a:p>
        </p:txBody>
      </p:sp>
      <p:sp>
        <p:nvSpPr>
          <p:cNvPr id="4" name="Slide Number Placeholder 3"/>
          <p:cNvSpPr>
            <a:spLocks noGrp="1"/>
          </p:cNvSpPr>
          <p:nvPr>
            <p:ph type="sldNum" sz="quarter" idx="5"/>
          </p:nvPr>
        </p:nvSpPr>
        <p:spPr/>
        <p:txBody>
          <a:bodyPr/>
          <a:lstStyle/>
          <a:p>
            <a:fld id="{B4AFF255-D361-492C-91CB-C55810D4EB2E}" type="slidenum">
              <a:rPr lang="en-CA" smtClean="0"/>
              <a:t>19</a:t>
            </a:fld>
            <a:endParaRPr lang="en-CA"/>
          </a:p>
        </p:txBody>
      </p:sp>
    </p:spTree>
    <p:extLst>
      <p:ext uri="{BB962C8B-B14F-4D97-AF65-F5344CB8AC3E}">
        <p14:creationId xmlns:p14="http://schemas.microsoft.com/office/powerpoint/2010/main" val="398307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Hardware</a:t>
            </a:r>
          </a:p>
          <a:p>
            <a:r>
              <a:rPr lang="en-CA" sz="1200" b="0" i="0" kern="1200" dirty="0">
                <a:solidFill>
                  <a:schemeClr val="tx1"/>
                </a:solidFill>
                <a:effectLst/>
                <a:latin typeface="+mn-lt"/>
                <a:ea typeface="+mn-ea"/>
                <a:cs typeface="+mn-cs"/>
              </a:rPr>
              <a:t>Safety protocol such as only attaching the propellers to the drone as the last task when the drone absolutely ready for take off </a:t>
            </a:r>
            <a:r>
              <a:rPr lang="en-CA" sz="1200" b="1" i="0" kern="1200" dirty="0">
                <a:solidFill>
                  <a:schemeClr val="tx1"/>
                </a:solidFill>
                <a:effectLst/>
                <a:latin typeface="+mn-lt"/>
                <a:ea typeface="+mn-ea"/>
                <a:cs typeface="+mn-cs"/>
              </a:rPr>
              <a:t>Management</a:t>
            </a:r>
          </a:p>
          <a:p>
            <a:r>
              <a:rPr lang="en-CA" sz="1200" b="0" i="0" kern="1200" dirty="0">
                <a:solidFill>
                  <a:schemeClr val="tx1"/>
                </a:solidFill>
                <a:effectLst/>
                <a:latin typeface="+mn-lt"/>
                <a:ea typeface="+mn-ea"/>
                <a:cs typeface="+mn-cs"/>
              </a:rPr>
              <a:t>Clear and effective communication and management strategies such as weekly </a:t>
            </a:r>
            <a:r>
              <a:rPr lang="en-CA" sz="1200" b="0" i="0" kern="1200" dirty="0" err="1">
                <a:solidFill>
                  <a:schemeClr val="tx1"/>
                </a:solidFill>
                <a:effectLst/>
                <a:latin typeface="+mn-lt"/>
                <a:ea typeface="+mn-ea"/>
                <a:cs typeface="+mn-cs"/>
              </a:rPr>
              <a:t>standups</a:t>
            </a:r>
            <a:r>
              <a:rPr lang="en-CA" sz="1200" b="0" i="0" kern="1200" dirty="0">
                <a:solidFill>
                  <a:schemeClr val="tx1"/>
                </a:solidFill>
                <a:effectLst/>
                <a:latin typeface="+mn-lt"/>
                <a:ea typeface="+mn-ea"/>
                <a:cs typeface="+mn-cs"/>
              </a:rPr>
              <a:t>, WSRs. We use scrum board to ensure we’re on-track on timeline</a:t>
            </a:r>
          </a:p>
          <a:p>
            <a:r>
              <a:rPr lang="en-CA" sz="1200" b="1" i="0" kern="1200" dirty="0">
                <a:solidFill>
                  <a:schemeClr val="tx1"/>
                </a:solidFill>
                <a:effectLst/>
                <a:latin typeface="+mn-lt"/>
                <a:ea typeface="+mn-ea"/>
                <a:cs typeface="+mn-cs"/>
              </a:rPr>
              <a:t>Legacy</a:t>
            </a:r>
          </a:p>
          <a:p>
            <a:r>
              <a:rPr lang="en-CA" sz="1200" b="0" i="0" kern="1200" dirty="0">
                <a:solidFill>
                  <a:schemeClr val="tx1"/>
                </a:solidFill>
                <a:effectLst/>
                <a:latin typeface="+mn-lt"/>
                <a:ea typeface="+mn-ea"/>
                <a:cs typeface="+mn-cs"/>
              </a:rPr>
              <a:t>actively updating the specification documents, operation manual, etc.</a:t>
            </a:r>
          </a:p>
          <a:p>
            <a:r>
              <a:rPr lang="en-CA" sz="1200" b="0" i="0" kern="1200" dirty="0">
                <a:solidFill>
                  <a:schemeClr val="tx1"/>
                </a:solidFill>
                <a:effectLst/>
                <a:latin typeface="+mn-lt"/>
                <a:ea typeface="+mn-ea"/>
                <a:cs typeface="+mn-cs"/>
              </a:rPr>
              <a:t>We will </a:t>
            </a:r>
            <a:r>
              <a:rPr lang="en-CA" sz="1200" b="1" i="0" kern="1200" dirty="0">
                <a:solidFill>
                  <a:schemeClr val="tx1"/>
                </a:solidFill>
                <a:effectLst/>
                <a:latin typeface="+mn-lt"/>
                <a:ea typeface="+mn-ea"/>
                <a:cs typeface="+mn-cs"/>
              </a:rPr>
              <a:t>not</a:t>
            </a:r>
            <a:r>
              <a:rPr lang="en-CA" sz="1200" b="0" i="0" kern="1200" dirty="0">
                <a:solidFill>
                  <a:schemeClr val="tx1"/>
                </a:solidFill>
                <a:effectLst/>
                <a:latin typeface="+mn-lt"/>
                <a:ea typeface="+mn-ea"/>
                <a:cs typeface="+mn-cs"/>
              </a:rPr>
              <a:t> leave these document as a last-minute consideration. These documents are to be updated in parallel as we continue with our development.</a:t>
            </a:r>
          </a:p>
          <a:p>
            <a:r>
              <a:rPr lang="en-CA" sz="1200" b="1" i="0" kern="1200" dirty="0">
                <a:solidFill>
                  <a:schemeClr val="tx1"/>
                </a:solidFill>
                <a:effectLst/>
                <a:latin typeface="+mn-lt"/>
                <a:ea typeface="+mn-ea"/>
                <a:cs typeface="+mn-cs"/>
              </a:rPr>
              <a:t>Software</a:t>
            </a:r>
          </a:p>
          <a:p>
            <a:r>
              <a:rPr lang="en-CA" sz="1200" b="0" i="0" kern="1200" dirty="0">
                <a:solidFill>
                  <a:schemeClr val="tx1"/>
                </a:solidFill>
                <a:effectLst/>
                <a:latin typeface="+mn-lt"/>
                <a:ea typeface="+mn-ea"/>
                <a:cs typeface="+mn-cs"/>
              </a:rPr>
              <a:t>Use version tracking and employ code review – pull request must be reviewed before merging.</a:t>
            </a:r>
          </a:p>
          <a:p>
            <a:endParaRPr lang="en-CA" dirty="0"/>
          </a:p>
        </p:txBody>
      </p:sp>
      <p:sp>
        <p:nvSpPr>
          <p:cNvPr id="4" name="Slide Number Placeholder 3"/>
          <p:cNvSpPr>
            <a:spLocks noGrp="1"/>
          </p:cNvSpPr>
          <p:nvPr>
            <p:ph type="sldNum" sz="quarter" idx="5"/>
          </p:nvPr>
        </p:nvSpPr>
        <p:spPr/>
        <p:txBody>
          <a:bodyPr/>
          <a:lstStyle/>
          <a:p>
            <a:fld id="{B4AFF255-D361-492C-91CB-C55810D4EB2E}" type="slidenum">
              <a:rPr lang="en-CA" smtClean="0"/>
              <a:t>20</a:t>
            </a:fld>
            <a:endParaRPr lang="en-CA"/>
          </a:p>
        </p:txBody>
      </p:sp>
    </p:spTree>
    <p:extLst>
      <p:ext uri="{BB962C8B-B14F-4D97-AF65-F5344CB8AC3E}">
        <p14:creationId xmlns:p14="http://schemas.microsoft.com/office/powerpoint/2010/main" val="34479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CE3C-555E-4B57-99DD-79D2DA31F8CE}"/>
              </a:ext>
            </a:extLst>
          </p:cNvPr>
          <p:cNvSpPr>
            <a:spLocks noGrp="1"/>
          </p:cNvSpPr>
          <p:nvPr>
            <p:ph type="ctrTitle"/>
          </p:nvPr>
        </p:nvSpPr>
        <p:spPr>
          <a:xfrm>
            <a:off x="838200" y="693995"/>
            <a:ext cx="10515600" cy="2387600"/>
          </a:xfrm>
        </p:spPr>
        <p:txBody>
          <a:bodyPr anchor="b"/>
          <a:lstStyle>
            <a:lvl1pPr algn="l">
              <a:defRPr sz="6000">
                <a:latin typeface="+mj-lt"/>
                <a:cs typeface="Suisse Int'l" panose="020B0504000000000000" pitchFamily="34" charset="-78"/>
              </a:defRPr>
            </a:lvl1pPr>
          </a:lstStyle>
          <a:p>
            <a:r>
              <a:rPr lang="en-US"/>
              <a:t>Click to edit Master title style</a:t>
            </a:r>
            <a:endParaRPr lang="en-CA"/>
          </a:p>
        </p:txBody>
      </p:sp>
      <p:sp>
        <p:nvSpPr>
          <p:cNvPr id="3" name="Subtitle 2">
            <a:extLst>
              <a:ext uri="{FF2B5EF4-FFF2-40B4-BE49-F238E27FC236}">
                <a16:creationId xmlns:a16="http://schemas.microsoft.com/office/drawing/2014/main" id="{6975CC56-754D-4255-8654-83D5C949C051}"/>
              </a:ext>
            </a:extLst>
          </p:cNvPr>
          <p:cNvSpPr>
            <a:spLocks noGrp="1"/>
          </p:cNvSpPr>
          <p:nvPr>
            <p:ph type="subTitle" idx="1"/>
          </p:nvPr>
        </p:nvSpPr>
        <p:spPr>
          <a:xfrm>
            <a:off x="838200" y="3173671"/>
            <a:ext cx="10515600" cy="772688"/>
          </a:xfrm>
        </p:spPr>
        <p:txBody>
          <a:bodyPr/>
          <a:lstStyle>
            <a:lvl1pPr marL="0" indent="0" algn="l">
              <a:buNone/>
              <a:defRPr sz="2400">
                <a:latin typeface="+mn-lt"/>
                <a:cs typeface="Suisse Int'l" panose="020B0504000000000000" pitchFamily="34"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a:extLst>
              <a:ext uri="{FF2B5EF4-FFF2-40B4-BE49-F238E27FC236}">
                <a16:creationId xmlns:a16="http://schemas.microsoft.com/office/drawing/2014/main" id="{B300CE67-38D5-4B0D-860A-D2D2721F37A5}"/>
              </a:ext>
            </a:extLst>
          </p:cNvPr>
          <p:cNvSpPr>
            <a:spLocks noGrp="1"/>
          </p:cNvSpPr>
          <p:nvPr>
            <p:ph type="dt" sz="half" idx="10"/>
          </p:nvPr>
        </p:nvSpPr>
        <p:spPr/>
        <p:txBody>
          <a:bodyPr/>
          <a:lstStyle>
            <a:lvl1pPr>
              <a:defRPr>
                <a:latin typeface="+mn-lt"/>
                <a:cs typeface="Suisse Int'l" panose="020B0504000000000000" pitchFamily="34" charset="-78"/>
              </a:defRPr>
            </a:lvl1pPr>
          </a:lstStyle>
          <a:p>
            <a:fld id="{32BB6C4C-6C31-4D38-997F-D9DE4B14C2A6}" type="datetime1">
              <a:rPr lang="en-CA" smtClean="0"/>
              <a:t>2019-10-17</a:t>
            </a:fld>
            <a:endParaRPr lang="en-CA"/>
          </a:p>
        </p:txBody>
      </p:sp>
      <p:sp>
        <p:nvSpPr>
          <p:cNvPr id="5" name="Footer Placeholder 4">
            <a:extLst>
              <a:ext uri="{FF2B5EF4-FFF2-40B4-BE49-F238E27FC236}">
                <a16:creationId xmlns:a16="http://schemas.microsoft.com/office/drawing/2014/main" id="{2369894C-7552-426E-9217-075933EE3A90}"/>
              </a:ext>
            </a:extLst>
          </p:cNvPr>
          <p:cNvSpPr>
            <a:spLocks noGrp="1"/>
          </p:cNvSpPr>
          <p:nvPr>
            <p:ph type="ftr" sz="quarter" idx="11"/>
          </p:nvPr>
        </p:nvSpPr>
        <p:spPr/>
        <p:txBody>
          <a:bodyPr/>
          <a:lstStyle>
            <a:lvl1pPr>
              <a:defRPr>
                <a:latin typeface="+mn-lt"/>
                <a:cs typeface="Suisse Int'l" panose="020B0504000000000000" pitchFamily="34" charset="-78"/>
              </a:defRPr>
            </a:lvl1pPr>
          </a:lstStyle>
          <a:p>
            <a:endParaRPr lang="en-CA"/>
          </a:p>
        </p:txBody>
      </p:sp>
      <p:sp>
        <p:nvSpPr>
          <p:cNvPr id="6" name="Slide Number Placeholder 5">
            <a:extLst>
              <a:ext uri="{FF2B5EF4-FFF2-40B4-BE49-F238E27FC236}">
                <a16:creationId xmlns:a16="http://schemas.microsoft.com/office/drawing/2014/main" id="{65C4336A-FF43-47B6-9A65-5F08470C2F86}"/>
              </a:ext>
            </a:extLst>
          </p:cNvPr>
          <p:cNvSpPr>
            <a:spLocks noGrp="1"/>
          </p:cNvSpPr>
          <p:nvPr>
            <p:ph type="sldNum" sz="quarter" idx="12"/>
          </p:nvPr>
        </p:nvSpPr>
        <p:spPr/>
        <p:txBody>
          <a:bodyPr/>
          <a:lstStyle>
            <a:lvl1pPr>
              <a:defRPr>
                <a:latin typeface="+mn-lt"/>
                <a:cs typeface="Suisse Int'l" panose="020B0504000000000000" pitchFamily="34" charset="-78"/>
              </a:defRPr>
            </a:lvl1pPr>
          </a:lstStyle>
          <a:p>
            <a:fld id="{5723E0EB-F49A-4D7B-AD68-96F37100A139}" type="slidenum">
              <a:rPr lang="en-CA" smtClean="0"/>
              <a:pPr/>
              <a:t>‹#›</a:t>
            </a:fld>
            <a:endParaRPr lang="en-CA"/>
          </a:p>
        </p:txBody>
      </p:sp>
      <p:cxnSp>
        <p:nvCxnSpPr>
          <p:cNvPr id="8" name="Straight Connector 7">
            <a:extLst>
              <a:ext uri="{FF2B5EF4-FFF2-40B4-BE49-F238E27FC236}">
                <a16:creationId xmlns:a16="http://schemas.microsoft.com/office/drawing/2014/main" id="{E06A3154-4A5D-423A-B5BA-F20E6655E947}"/>
              </a:ext>
            </a:extLst>
          </p:cNvPr>
          <p:cNvCxnSpPr>
            <a:cxnSpLocks/>
          </p:cNvCxnSpPr>
          <p:nvPr userDrawn="1"/>
        </p:nvCxnSpPr>
        <p:spPr>
          <a:xfrm>
            <a:off x="838200" y="3081595"/>
            <a:ext cx="1051560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E35F2B9-7DE6-4609-9B43-364107162AE2}"/>
              </a:ext>
            </a:extLst>
          </p:cNvPr>
          <p:cNvSpPr txBox="1"/>
          <p:nvPr userDrawn="1"/>
        </p:nvSpPr>
        <p:spPr>
          <a:xfrm>
            <a:off x="838200" y="4228531"/>
            <a:ext cx="4681151" cy="1754326"/>
          </a:xfrm>
          <a:prstGeom prst="rect">
            <a:avLst/>
          </a:prstGeom>
          <a:noFill/>
        </p:spPr>
        <p:txBody>
          <a:bodyPr wrap="square" rtlCol="0">
            <a:spAutoFit/>
          </a:bodyPr>
          <a:lstStyle/>
          <a:p>
            <a:r>
              <a:rPr lang="en-US" sz="1200" b="0" dirty="0">
                <a:latin typeface="+mj-lt"/>
              </a:rPr>
              <a:t>Capstone Team 109</a:t>
            </a:r>
          </a:p>
          <a:p>
            <a:endParaRPr lang="en-US" sz="1200" b="0" dirty="0"/>
          </a:p>
          <a:p>
            <a:r>
              <a:rPr lang="en-US" sz="1200" dirty="0"/>
              <a:t>Peter Deutsch</a:t>
            </a:r>
            <a:r>
              <a:rPr lang="en-CA" sz="1200" dirty="0"/>
              <a:t>	</a:t>
            </a:r>
            <a:r>
              <a:rPr lang="en-CA" sz="1200" i="1" dirty="0"/>
              <a:t>me@peterdeutsch.ca</a:t>
            </a:r>
          </a:p>
          <a:p>
            <a:r>
              <a:rPr lang="en-CA" sz="1200" dirty="0"/>
              <a:t>Muchen He		</a:t>
            </a:r>
            <a:r>
              <a:rPr lang="en-CA" sz="1200" i="1" dirty="0"/>
              <a:t>i@muchen.ca</a:t>
            </a:r>
          </a:p>
          <a:p>
            <a:r>
              <a:rPr lang="en-CA" sz="1200" dirty="0"/>
              <a:t>Arthur Hsueh	</a:t>
            </a:r>
            <a:r>
              <a:rPr lang="en-CA" sz="1200" i="1" dirty="0"/>
              <a:t>ah11962@outlook.com</a:t>
            </a:r>
          </a:p>
          <a:p>
            <a:r>
              <a:rPr lang="en-US" sz="1200" dirty="0"/>
              <a:t>Meng Wang		</a:t>
            </a:r>
            <a:r>
              <a:rPr lang="en-US" sz="1200" i="1" dirty="0"/>
              <a:t>wzfftxwd@gmail.com</a:t>
            </a:r>
          </a:p>
          <a:p>
            <a:r>
              <a:rPr lang="en-US" sz="1200" dirty="0"/>
              <a:t>Ardell Wilson	</a:t>
            </a:r>
            <a:r>
              <a:rPr lang="en-US" sz="1200" i="1" dirty="0"/>
              <a:t>ardellw96@gmail.com</a:t>
            </a:r>
          </a:p>
          <a:p>
            <a:endParaRPr lang="en-US" sz="1200" i="1" dirty="0"/>
          </a:p>
          <a:p>
            <a:r>
              <a:rPr lang="en-US" sz="1200" i="1" dirty="0"/>
              <a:t>https://capstone-skynet.github.io</a:t>
            </a:r>
          </a:p>
        </p:txBody>
      </p:sp>
    </p:spTree>
    <p:extLst>
      <p:ext uri="{BB962C8B-B14F-4D97-AF65-F5344CB8AC3E}">
        <p14:creationId xmlns:p14="http://schemas.microsoft.com/office/powerpoint/2010/main" val="21057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E500-517C-4BA3-9DB1-54CB67EE8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B4D5583-796F-42D9-AE8C-0C88B9676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D916F3-EDC5-48A6-97DC-9483CD104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58A7C2-E25F-4E98-AAA8-561CFFD71E83}"/>
              </a:ext>
            </a:extLst>
          </p:cNvPr>
          <p:cNvSpPr>
            <a:spLocks noGrp="1"/>
          </p:cNvSpPr>
          <p:nvPr>
            <p:ph type="dt" sz="half" idx="10"/>
          </p:nvPr>
        </p:nvSpPr>
        <p:spPr/>
        <p:txBody>
          <a:bodyPr/>
          <a:lstStyle/>
          <a:p>
            <a:fld id="{C67007DC-9F0D-4882-96FD-BFFB3D696DEC}" type="datetime1">
              <a:rPr lang="en-CA" smtClean="0"/>
              <a:t>2019-10-17</a:t>
            </a:fld>
            <a:endParaRPr lang="en-CA"/>
          </a:p>
        </p:txBody>
      </p:sp>
      <p:sp>
        <p:nvSpPr>
          <p:cNvPr id="6" name="Footer Placeholder 5">
            <a:extLst>
              <a:ext uri="{FF2B5EF4-FFF2-40B4-BE49-F238E27FC236}">
                <a16:creationId xmlns:a16="http://schemas.microsoft.com/office/drawing/2014/main" id="{83CDEA31-1ACE-4827-B9B9-2E26C2F9804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9ADCF6A-9C88-4004-B5CB-D3684EBF4B63}"/>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1075364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FD443-6840-42B2-BF36-5E633D52E04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17F579E-26BC-46EF-8AE5-4D036E0F22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C82EEDF-B3EB-430E-837E-289E17489FF1}"/>
              </a:ext>
            </a:extLst>
          </p:cNvPr>
          <p:cNvSpPr>
            <a:spLocks noGrp="1"/>
          </p:cNvSpPr>
          <p:nvPr>
            <p:ph type="dt" sz="half" idx="10"/>
          </p:nvPr>
        </p:nvSpPr>
        <p:spPr/>
        <p:txBody>
          <a:bodyPr/>
          <a:lstStyle/>
          <a:p>
            <a:fld id="{96871372-14A0-4946-9833-2AD5EBF74C81}" type="datetime1">
              <a:rPr lang="en-CA" smtClean="0"/>
              <a:t>2019-10-17</a:t>
            </a:fld>
            <a:endParaRPr lang="en-CA"/>
          </a:p>
        </p:txBody>
      </p:sp>
      <p:sp>
        <p:nvSpPr>
          <p:cNvPr id="5" name="Footer Placeholder 4">
            <a:extLst>
              <a:ext uri="{FF2B5EF4-FFF2-40B4-BE49-F238E27FC236}">
                <a16:creationId xmlns:a16="http://schemas.microsoft.com/office/drawing/2014/main" id="{96405134-9E2B-4E91-938A-D8FB58738B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5D418C-FC94-41BF-8258-74A4F4115907}"/>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338806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443B66-A12D-4AB1-B5A2-E91C478D23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C9B1722-4E54-4362-9131-E2819B9023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134F613-59AC-4600-98B5-80E87F21C7C8}"/>
              </a:ext>
            </a:extLst>
          </p:cNvPr>
          <p:cNvSpPr>
            <a:spLocks noGrp="1"/>
          </p:cNvSpPr>
          <p:nvPr>
            <p:ph type="dt" sz="half" idx="10"/>
          </p:nvPr>
        </p:nvSpPr>
        <p:spPr/>
        <p:txBody>
          <a:bodyPr/>
          <a:lstStyle/>
          <a:p>
            <a:fld id="{3A5D2DFF-7850-452B-99B4-7E4E428CD210}" type="datetime1">
              <a:rPr lang="en-CA" smtClean="0"/>
              <a:t>2019-10-17</a:t>
            </a:fld>
            <a:endParaRPr lang="en-CA"/>
          </a:p>
        </p:txBody>
      </p:sp>
      <p:sp>
        <p:nvSpPr>
          <p:cNvPr id="5" name="Footer Placeholder 4">
            <a:extLst>
              <a:ext uri="{FF2B5EF4-FFF2-40B4-BE49-F238E27FC236}">
                <a16:creationId xmlns:a16="http://schemas.microsoft.com/office/drawing/2014/main" id="{FA9B007D-4931-42E7-BB7A-D062A06082C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DE49C4A-64C0-4313-80F7-2BCDF1D7397D}"/>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4290173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2489-3381-44E4-B099-9FF358DB9E6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C0C9ED0-F36B-478A-AC2E-6F2D7B3913A1}"/>
              </a:ext>
            </a:extLst>
          </p:cNvPr>
          <p:cNvSpPr>
            <a:spLocks noGrp="1"/>
          </p:cNvSpPr>
          <p:nvPr>
            <p:ph idx="1"/>
          </p:nvPr>
        </p:nvSpPr>
        <p:spPr/>
        <p:txBody>
          <a:bodyPr/>
          <a:lstStyle>
            <a:lvl1pPr marL="0" indent="0">
              <a:lnSpc>
                <a:spcPct val="150000"/>
              </a:lnSpc>
              <a:buFontTx/>
              <a:buNone/>
              <a:defRPr/>
            </a:lvl1pPr>
            <a:lvl2pPr marL="457200" indent="0">
              <a:lnSpc>
                <a:spcPct val="100000"/>
              </a:lnSpc>
              <a:buFontTx/>
              <a:buNone/>
              <a:defRPr/>
            </a:lvl2pPr>
            <a:lvl3pPr marL="914400" indent="0">
              <a:lnSpc>
                <a:spcPct val="100000"/>
              </a:lnSpc>
              <a:buFontTx/>
              <a:buNone/>
              <a:defRPr/>
            </a:lvl3pPr>
            <a:lvl4pPr marL="1371600" indent="0">
              <a:lnSpc>
                <a:spcPct val="100000"/>
              </a:lnSpc>
              <a:buFontTx/>
              <a:buNone/>
              <a:defRPr/>
            </a:lvl4pPr>
            <a:lvl5pPr marL="1828800" indent="0">
              <a:lnSpc>
                <a:spcPct val="100000"/>
              </a:lnSpc>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3004C735-F03A-436E-A557-3DB4F0DAEA5B}"/>
              </a:ext>
            </a:extLst>
          </p:cNvPr>
          <p:cNvSpPr>
            <a:spLocks noGrp="1"/>
          </p:cNvSpPr>
          <p:nvPr>
            <p:ph type="dt" sz="half" idx="10"/>
          </p:nvPr>
        </p:nvSpPr>
        <p:spPr/>
        <p:txBody>
          <a:bodyPr/>
          <a:lstStyle/>
          <a:p>
            <a:fld id="{D7CAE223-1DAC-4D8D-BA58-2072307D0FCA}" type="datetime1">
              <a:rPr lang="en-CA" smtClean="0"/>
              <a:t>2019-10-17</a:t>
            </a:fld>
            <a:endParaRPr lang="en-CA" dirty="0"/>
          </a:p>
        </p:txBody>
      </p:sp>
      <p:sp>
        <p:nvSpPr>
          <p:cNvPr id="5" name="Footer Placeholder 4">
            <a:extLst>
              <a:ext uri="{FF2B5EF4-FFF2-40B4-BE49-F238E27FC236}">
                <a16:creationId xmlns:a16="http://schemas.microsoft.com/office/drawing/2014/main" id="{9CE76854-34C9-4706-A357-93B3060173B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E673819-AC24-4227-960B-971FABA910F0}"/>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2304689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5850-09B0-4071-9323-7378FADA5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FD692EE-66E2-4BC3-A999-945648481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9F142A-6048-4EC6-B8D9-25C854DE207E}"/>
              </a:ext>
            </a:extLst>
          </p:cNvPr>
          <p:cNvSpPr>
            <a:spLocks noGrp="1"/>
          </p:cNvSpPr>
          <p:nvPr>
            <p:ph type="dt" sz="half" idx="10"/>
          </p:nvPr>
        </p:nvSpPr>
        <p:spPr/>
        <p:txBody>
          <a:bodyPr/>
          <a:lstStyle/>
          <a:p>
            <a:fld id="{91DD555F-C7A5-4F1A-8487-0ABCE86401ED}" type="datetime1">
              <a:rPr lang="en-CA" smtClean="0"/>
              <a:t>2019-10-17</a:t>
            </a:fld>
            <a:endParaRPr lang="en-CA"/>
          </a:p>
        </p:txBody>
      </p:sp>
      <p:sp>
        <p:nvSpPr>
          <p:cNvPr id="5" name="Footer Placeholder 4">
            <a:extLst>
              <a:ext uri="{FF2B5EF4-FFF2-40B4-BE49-F238E27FC236}">
                <a16:creationId xmlns:a16="http://schemas.microsoft.com/office/drawing/2014/main" id="{4B5EE104-FD79-4AB6-B1B9-05B6A033AA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5D6336-F7EB-4CAC-8625-3EFE56EB9691}"/>
              </a:ext>
            </a:extLst>
          </p:cNvPr>
          <p:cNvSpPr>
            <a:spLocks noGrp="1"/>
          </p:cNvSpPr>
          <p:nvPr>
            <p:ph type="sldNum" sz="quarter" idx="12"/>
          </p:nvPr>
        </p:nvSpPr>
        <p:spPr/>
        <p:txBody>
          <a:bodyPr/>
          <a:lstStyle/>
          <a:p>
            <a:fld id="{5723E0EB-F49A-4D7B-AD68-96F37100A139}" type="slidenum">
              <a:rPr lang="en-CA" smtClean="0"/>
              <a:t>‹#›</a:t>
            </a:fld>
            <a:endParaRPr lang="en-CA"/>
          </a:p>
        </p:txBody>
      </p:sp>
      <p:cxnSp>
        <p:nvCxnSpPr>
          <p:cNvPr id="7" name="Straight Connector 6">
            <a:extLst>
              <a:ext uri="{FF2B5EF4-FFF2-40B4-BE49-F238E27FC236}">
                <a16:creationId xmlns:a16="http://schemas.microsoft.com/office/drawing/2014/main" id="{5D8CEFED-6DE1-44F6-84CF-28BD9697FF66}"/>
              </a:ext>
            </a:extLst>
          </p:cNvPr>
          <p:cNvCxnSpPr>
            <a:cxnSpLocks/>
          </p:cNvCxnSpPr>
          <p:nvPr userDrawn="1"/>
        </p:nvCxnSpPr>
        <p:spPr>
          <a:xfrm>
            <a:off x="831850" y="4562475"/>
            <a:ext cx="105156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9093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2871-4FE0-47AD-9489-AEDC941A61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183076-19A4-4262-97F9-570EB25894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42A83E4-5439-480F-B5BA-5726303349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4660AAE-B8A5-46B3-99CA-34362511199B}"/>
              </a:ext>
            </a:extLst>
          </p:cNvPr>
          <p:cNvSpPr>
            <a:spLocks noGrp="1"/>
          </p:cNvSpPr>
          <p:nvPr>
            <p:ph type="dt" sz="half" idx="10"/>
          </p:nvPr>
        </p:nvSpPr>
        <p:spPr/>
        <p:txBody>
          <a:bodyPr/>
          <a:lstStyle/>
          <a:p>
            <a:fld id="{8D133E91-1465-4535-8272-4E847AFAA6A7}" type="datetime1">
              <a:rPr lang="en-CA" smtClean="0"/>
              <a:t>2019-10-17</a:t>
            </a:fld>
            <a:endParaRPr lang="en-CA"/>
          </a:p>
        </p:txBody>
      </p:sp>
      <p:sp>
        <p:nvSpPr>
          <p:cNvPr id="6" name="Footer Placeholder 5">
            <a:extLst>
              <a:ext uri="{FF2B5EF4-FFF2-40B4-BE49-F238E27FC236}">
                <a16:creationId xmlns:a16="http://schemas.microsoft.com/office/drawing/2014/main" id="{2F28689A-DFC8-471C-B95C-EACD3732B1F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3091CAC-6AC5-4B14-8C4E-E2610E4FAA45}"/>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1732424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3C88-0DB0-417D-BB2B-1A55AFB315F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BE332B8-BB1C-44AD-98D3-71193474CF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F8C1BC-4C1A-4EE2-80D2-270F367AD8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B99B5DF-7541-41A5-83D1-24ED5E82F4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D1F5F8-F70D-4DA6-BB60-43BE141BF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9BBA47D-EA41-4852-9AD2-96EBB058A7A0}"/>
              </a:ext>
            </a:extLst>
          </p:cNvPr>
          <p:cNvSpPr>
            <a:spLocks noGrp="1"/>
          </p:cNvSpPr>
          <p:nvPr>
            <p:ph type="dt" sz="half" idx="10"/>
          </p:nvPr>
        </p:nvSpPr>
        <p:spPr/>
        <p:txBody>
          <a:bodyPr/>
          <a:lstStyle/>
          <a:p>
            <a:fld id="{9D3A2835-E407-4B36-A852-7D86E0669D2E}" type="datetime1">
              <a:rPr lang="en-CA" smtClean="0"/>
              <a:t>2019-10-17</a:t>
            </a:fld>
            <a:endParaRPr lang="en-CA"/>
          </a:p>
        </p:txBody>
      </p:sp>
      <p:sp>
        <p:nvSpPr>
          <p:cNvPr id="8" name="Footer Placeholder 7">
            <a:extLst>
              <a:ext uri="{FF2B5EF4-FFF2-40B4-BE49-F238E27FC236}">
                <a16:creationId xmlns:a16="http://schemas.microsoft.com/office/drawing/2014/main" id="{A2BEC0D7-36BC-45CE-AC3F-08D06FBA6D6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AB6892B-9780-4AC4-A07C-FB3E756C24D3}"/>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211785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EEB0-FDD2-4F0F-BCFD-97ABF0B65AC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9714664-E366-45BF-A7D8-A973388E832C}"/>
              </a:ext>
            </a:extLst>
          </p:cNvPr>
          <p:cNvSpPr>
            <a:spLocks noGrp="1"/>
          </p:cNvSpPr>
          <p:nvPr>
            <p:ph type="dt" sz="half" idx="10"/>
          </p:nvPr>
        </p:nvSpPr>
        <p:spPr/>
        <p:txBody>
          <a:bodyPr/>
          <a:lstStyle/>
          <a:p>
            <a:fld id="{F589E7B6-EE52-4C98-B22F-D4B9E597648E}" type="datetime1">
              <a:rPr lang="en-CA" smtClean="0"/>
              <a:t>2019-10-17</a:t>
            </a:fld>
            <a:endParaRPr lang="en-CA"/>
          </a:p>
        </p:txBody>
      </p:sp>
      <p:sp>
        <p:nvSpPr>
          <p:cNvPr id="4" name="Footer Placeholder 3">
            <a:extLst>
              <a:ext uri="{FF2B5EF4-FFF2-40B4-BE49-F238E27FC236}">
                <a16:creationId xmlns:a16="http://schemas.microsoft.com/office/drawing/2014/main" id="{F90001F0-E2AD-4A0D-90F4-AF8E5B61AE2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BE01C3F-9440-445C-B978-620A668D493C}"/>
              </a:ext>
            </a:extLst>
          </p:cNvPr>
          <p:cNvSpPr>
            <a:spLocks noGrp="1"/>
          </p:cNvSpPr>
          <p:nvPr>
            <p:ph type="sldNum" sz="quarter" idx="12"/>
          </p:nvPr>
        </p:nvSpPr>
        <p:spPr/>
        <p:txBody>
          <a:bodyPr/>
          <a:lstStyle/>
          <a:p>
            <a:fld id="{5723E0EB-F49A-4D7B-AD68-96F37100A139}" type="slidenum">
              <a:rPr lang="en-CA" smtClean="0"/>
              <a:t>‹#›</a:t>
            </a:fld>
            <a:endParaRPr lang="en-CA" dirty="0"/>
          </a:p>
        </p:txBody>
      </p:sp>
    </p:spTree>
    <p:extLst>
      <p:ext uri="{BB962C8B-B14F-4D97-AF65-F5344CB8AC3E}">
        <p14:creationId xmlns:p14="http://schemas.microsoft.com/office/powerpoint/2010/main" val="803519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ACB67-3B4E-44B2-BCC7-6CC3F5859799}"/>
              </a:ext>
            </a:extLst>
          </p:cNvPr>
          <p:cNvSpPr>
            <a:spLocks noGrp="1"/>
          </p:cNvSpPr>
          <p:nvPr>
            <p:ph type="dt" sz="half" idx="10"/>
          </p:nvPr>
        </p:nvSpPr>
        <p:spPr/>
        <p:txBody>
          <a:bodyPr/>
          <a:lstStyle/>
          <a:p>
            <a:fld id="{EEF163BC-BA8C-453E-A3FE-D168BD404ED7}" type="datetime1">
              <a:rPr lang="en-CA" smtClean="0"/>
              <a:t>2019-10-17</a:t>
            </a:fld>
            <a:endParaRPr lang="en-CA"/>
          </a:p>
        </p:txBody>
      </p:sp>
      <p:sp>
        <p:nvSpPr>
          <p:cNvPr id="3" name="Footer Placeholder 2">
            <a:extLst>
              <a:ext uri="{FF2B5EF4-FFF2-40B4-BE49-F238E27FC236}">
                <a16:creationId xmlns:a16="http://schemas.microsoft.com/office/drawing/2014/main" id="{DE9883F8-C4C3-4AFD-B566-E8EEF1F7102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BB43716-53B4-45E5-98A0-D013583BD922}"/>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397235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ACB67-3B4E-44B2-BCC7-6CC3F5859799}"/>
              </a:ext>
            </a:extLst>
          </p:cNvPr>
          <p:cNvSpPr>
            <a:spLocks noGrp="1"/>
          </p:cNvSpPr>
          <p:nvPr>
            <p:ph type="dt" sz="half" idx="10"/>
          </p:nvPr>
        </p:nvSpPr>
        <p:spPr/>
        <p:txBody>
          <a:bodyPr/>
          <a:lstStyle/>
          <a:p>
            <a:fld id="{D0D64340-66EE-4C30-895B-00DE19DAB75C}" type="datetime1">
              <a:rPr lang="en-CA" smtClean="0"/>
              <a:t>2019-10-17</a:t>
            </a:fld>
            <a:endParaRPr lang="en-CA"/>
          </a:p>
        </p:txBody>
      </p:sp>
      <p:sp>
        <p:nvSpPr>
          <p:cNvPr id="3" name="Footer Placeholder 2">
            <a:extLst>
              <a:ext uri="{FF2B5EF4-FFF2-40B4-BE49-F238E27FC236}">
                <a16:creationId xmlns:a16="http://schemas.microsoft.com/office/drawing/2014/main" id="{DE9883F8-C4C3-4AFD-B566-E8EEF1F7102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BB43716-53B4-45E5-98A0-D013583BD922}"/>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2844958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1EA6-C518-4237-A6A6-B9F7FE525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DE65019-7684-4D20-B2E8-9988A3ACE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329C0F9-CBEB-4676-8394-00A21D1D0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0DA86-0583-47E1-B344-4A401F28A1D2}"/>
              </a:ext>
            </a:extLst>
          </p:cNvPr>
          <p:cNvSpPr>
            <a:spLocks noGrp="1"/>
          </p:cNvSpPr>
          <p:nvPr>
            <p:ph type="dt" sz="half" idx="10"/>
          </p:nvPr>
        </p:nvSpPr>
        <p:spPr/>
        <p:txBody>
          <a:bodyPr/>
          <a:lstStyle/>
          <a:p>
            <a:fld id="{427CE00A-3E39-49D5-827C-DA8B5DDA0346}" type="datetime1">
              <a:rPr lang="en-CA" smtClean="0"/>
              <a:t>2019-10-17</a:t>
            </a:fld>
            <a:endParaRPr lang="en-CA"/>
          </a:p>
        </p:txBody>
      </p:sp>
      <p:sp>
        <p:nvSpPr>
          <p:cNvPr id="6" name="Footer Placeholder 5">
            <a:extLst>
              <a:ext uri="{FF2B5EF4-FFF2-40B4-BE49-F238E27FC236}">
                <a16:creationId xmlns:a16="http://schemas.microsoft.com/office/drawing/2014/main" id="{6C5B03E8-82F6-4023-BF39-90419D2E50C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A473F3-0456-4390-A93F-659372F1F6CA}"/>
              </a:ext>
            </a:extLst>
          </p:cNvPr>
          <p:cNvSpPr>
            <a:spLocks noGrp="1"/>
          </p:cNvSpPr>
          <p:nvPr>
            <p:ph type="sldNum" sz="quarter" idx="12"/>
          </p:nvPr>
        </p:nvSpPr>
        <p:spPr/>
        <p:txBody>
          <a:bodyPr/>
          <a:lstStyle/>
          <a:p>
            <a:fld id="{5723E0EB-F49A-4D7B-AD68-96F37100A139}" type="slidenum">
              <a:rPr lang="en-CA" smtClean="0"/>
              <a:t>‹#›</a:t>
            </a:fld>
            <a:endParaRPr lang="en-CA"/>
          </a:p>
        </p:txBody>
      </p:sp>
    </p:spTree>
    <p:extLst>
      <p:ext uri="{BB962C8B-B14F-4D97-AF65-F5344CB8AC3E}">
        <p14:creationId xmlns:p14="http://schemas.microsoft.com/office/powerpoint/2010/main" val="3598071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9EC59-25DF-4599-9831-0CC66D9459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6F6A4D0-A27C-4278-BB27-EB10F59E65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866F47F2-36C9-4321-92CD-73FC0C8B7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F4864-D3A9-4B50-9FC4-55B1F965045B}" type="datetime1">
              <a:rPr lang="en-CA" smtClean="0"/>
              <a:t>2019-10-17</a:t>
            </a:fld>
            <a:endParaRPr lang="en-CA"/>
          </a:p>
        </p:txBody>
      </p:sp>
      <p:sp>
        <p:nvSpPr>
          <p:cNvPr id="5" name="Footer Placeholder 4">
            <a:extLst>
              <a:ext uri="{FF2B5EF4-FFF2-40B4-BE49-F238E27FC236}">
                <a16:creationId xmlns:a16="http://schemas.microsoft.com/office/drawing/2014/main" id="{25A3C692-20E5-466D-A4A6-04BBBEE47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EB88111-A3C1-407B-B9FA-3B5007CE30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3E0EB-F49A-4D7B-AD68-96F37100A139}" type="slidenum">
              <a:rPr lang="en-CA" smtClean="0"/>
              <a:pPr/>
              <a:t>‹#›</a:t>
            </a:fld>
            <a:endParaRPr lang="en-CA" dirty="0"/>
          </a:p>
        </p:txBody>
      </p:sp>
    </p:spTree>
    <p:extLst>
      <p:ext uri="{BB962C8B-B14F-4D97-AF65-F5344CB8AC3E}">
        <p14:creationId xmlns:p14="http://schemas.microsoft.com/office/powerpoint/2010/main" val="2144374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microsoft.com/office/2017/06/relationships/model3d" Target="../media/model3d2.glb"/><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microsoft.com/office/2017/06/relationships/model3d" Target="../media/model3d5.glb"/><Relationship Id="rId13"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12" Type="http://schemas.openxmlformats.org/officeDocument/2006/relationships/image" Target="../media/image24.png"/><Relationship Id="rId2" Type="http://schemas.microsoft.com/office/2017/06/relationships/model3d" Target="../media/model3d3.glb"/><Relationship Id="rId1" Type="http://schemas.openxmlformats.org/officeDocument/2006/relationships/slideLayout" Target="../slideLayouts/slideLayout6.xml"/><Relationship Id="rId6" Type="http://schemas.openxmlformats.org/officeDocument/2006/relationships/image" Target="../media/image22.png"/><Relationship Id="rId11" Type="http://schemas.microsoft.com/office/2017/06/relationships/model3d" Target="../media/model3d6.glb"/><Relationship Id="rId5" Type="http://schemas.microsoft.com/office/2017/06/relationships/model3d" Target="../media/model3d4.glb"/><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4.wdp"/><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notesSlide" Target="../notesSlides/notesSlide3.xml"/><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6.svg"/><Relationship Id="rId10"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6.svg"/><Relationship Id="rId9" Type="http://schemas.openxmlformats.org/officeDocument/2006/relationships/image" Target="../media/image32.png"/><Relationship Id="rId14" Type="http://schemas.openxmlformats.org/officeDocument/2006/relationships/image" Target="../media/image3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image" Target="../media/image39.jp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4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slide" Target="slide4.xml"/><Relationship Id="rId26" Type="http://schemas.openxmlformats.org/officeDocument/2006/relationships/slide" Target="slide15.xml"/><Relationship Id="rId3" Type="http://schemas.openxmlformats.org/officeDocument/2006/relationships/image" Target="../media/image56.png"/><Relationship Id="rId21" Type="http://schemas.openxmlformats.org/officeDocument/2006/relationships/slide" Target="slide9.xml"/><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slide" Target="slide14.xml"/><Relationship Id="rId33" Type="http://schemas.openxmlformats.org/officeDocument/2006/relationships/slide" Target="slide24.xml"/><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slide" Target="slide8.xml"/><Relationship Id="rId29" Type="http://schemas.openxmlformats.org/officeDocument/2006/relationships/slide" Target="slide19.xml"/><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slide" Target="slide12.xml"/><Relationship Id="rId32" Type="http://schemas.openxmlformats.org/officeDocument/2006/relationships/slide" Target="slide23.xml"/><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slide" Target="slide11.xml"/><Relationship Id="rId28" Type="http://schemas.openxmlformats.org/officeDocument/2006/relationships/slide" Target="slide18.xml"/><Relationship Id="rId10" Type="http://schemas.openxmlformats.org/officeDocument/2006/relationships/image" Target="../media/image63.png"/><Relationship Id="rId19" Type="http://schemas.openxmlformats.org/officeDocument/2006/relationships/slide" Target="slide5.xml"/><Relationship Id="rId31" Type="http://schemas.openxmlformats.org/officeDocument/2006/relationships/slide" Target="slide22.xml"/><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slide" Target="slide10.xml"/><Relationship Id="rId27" Type="http://schemas.openxmlformats.org/officeDocument/2006/relationships/slide" Target="slide16.xml"/><Relationship Id="rId30" Type="http://schemas.openxmlformats.org/officeDocument/2006/relationships/slide" Target="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8E312-7610-4FC8-8008-6DB177117948}"/>
              </a:ext>
            </a:extLst>
          </p:cNvPr>
          <p:cNvSpPr>
            <a:spLocks noGrp="1"/>
          </p:cNvSpPr>
          <p:nvPr>
            <p:ph type="ctrTitle"/>
          </p:nvPr>
        </p:nvSpPr>
        <p:spPr>
          <a:xfrm>
            <a:off x="838200" y="693995"/>
            <a:ext cx="10515600" cy="2387600"/>
          </a:xfrm>
        </p:spPr>
        <p:txBody>
          <a:bodyPr>
            <a:normAutofit/>
          </a:bodyPr>
          <a:lstStyle/>
          <a:p>
            <a:r>
              <a:rPr lang="en-US" dirty="0"/>
              <a:t>Milestone I Presentation</a:t>
            </a:r>
            <a:endParaRPr lang="en-CA" dirty="0"/>
          </a:p>
        </p:txBody>
      </p:sp>
      <p:sp>
        <p:nvSpPr>
          <p:cNvPr id="3" name="Subtitle 2">
            <a:extLst>
              <a:ext uri="{FF2B5EF4-FFF2-40B4-BE49-F238E27FC236}">
                <a16:creationId xmlns:a16="http://schemas.microsoft.com/office/drawing/2014/main" id="{F499CF27-1C61-4794-9E2B-BF737D925AFC}"/>
              </a:ext>
            </a:extLst>
          </p:cNvPr>
          <p:cNvSpPr>
            <a:spLocks noGrp="1"/>
          </p:cNvSpPr>
          <p:nvPr>
            <p:ph type="subTitle" idx="1"/>
          </p:nvPr>
        </p:nvSpPr>
        <p:spPr>
          <a:xfrm>
            <a:off x="838200" y="3173670"/>
            <a:ext cx="10515600" cy="1208855"/>
          </a:xfrm>
        </p:spPr>
        <p:txBody>
          <a:bodyPr/>
          <a:lstStyle/>
          <a:p>
            <a:r>
              <a:rPr lang="en-US" dirty="0"/>
              <a:t>FPGA for Machine Learning on a Drone</a:t>
            </a:r>
            <a:endParaRPr lang="en-CA" dirty="0"/>
          </a:p>
        </p:txBody>
      </p:sp>
      <mc:AlternateContent xmlns:mc="http://schemas.openxmlformats.org/markup-compatibility/2006" xmlns:am3d="http://schemas.microsoft.com/office/drawing/2017/model3d">
        <mc:Choice Requires="am3d">
          <p:graphicFrame>
            <p:nvGraphicFramePr>
              <p:cNvPr id="6" name="3D Model 5" descr="Video Drone">
                <a:extLst>
                  <a:ext uri="{FF2B5EF4-FFF2-40B4-BE49-F238E27FC236}">
                    <a16:creationId xmlns:a16="http://schemas.microsoft.com/office/drawing/2014/main" id="{6677E8EE-6146-46EA-8085-6E19A18E5912}"/>
                  </a:ext>
                </a:extLst>
              </p:cNvPr>
              <p:cNvGraphicFramePr>
                <a:graphicFrameLocks noChangeAspect="1"/>
              </p:cNvGraphicFramePr>
              <p:nvPr>
                <p:extLst>
                  <p:ext uri="{D42A27DB-BD31-4B8C-83A1-F6EECF244321}">
                    <p14:modId xmlns:p14="http://schemas.microsoft.com/office/powerpoint/2010/main" val="4141631410"/>
                  </p:ext>
                </p:extLst>
              </p:nvPr>
            </p:nvGraphicFramePr>
            <p:xfrm>
              <a:off x="8405608" y="4644273"/>
              <a:ext cx="2976534" cy="1397924"/>
            </p:xfrm>
            <a:graphic>
              <a:graphicData uri="http://schemas.microsoft.com/office/drawing/2017/model3d">
                <am3d:model3d r:embed="rId2">
                  <am3d:spPr>
                    <a:xfrm>
                      <a:off x="0" y="0"/>
                      <a:ext cx="2976534" cy="1397924"/>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289104"/>
                    <am3d:postTrans dx="0" dy="0" dz="0"/>
                  </am3d:trans>
                  <am3d:raster rName="Office3DRenderer" rVer="16.0.8326">
                    <am3d:blip r:embed="rId3"/>
                  </am3d:raster>
                  <am3d:objViewport viewportSz="42698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Video Drone">
                <a:extLst>
                  <a:ext uri="{FF2B5EF4-FFF2-40B4-BE49-F238E27FC236}">
                    <a16:creationId xmlns:a16="http://schemas.microsoft.com/office/drawing/2014/main" id="{6677E8EE-6146-46EA-8085-6E19A18E5912}"/>
                  </a:ext>
                </a:extLst>
              </p:cNvPr>
              <p:cNvPicPr>
                <a:picLocks noGrp="1" noRot="1" noChangeAspect="1" noMove="1" noResize="1" noEditPoints="1" noAdjustHandles="1" noChangeArrowheads="1" noChangeShapeType="1" noCrop="1"/>
              </p:cNvPicPr>
              <p:nvPr/>
            </p:nvPicPr>
            <p:blipFill>
              <a:blip r:embed="rId4"/>
              <a:stretch>
                <a:fillRect/>
              </a:stretch>
            </p:blipFill>
            <p:spPr>
              <a:xfrm>
                <a:off x="8405608" y="4644273"/>
                <a:ext cx="2976534" cy="1397924"/>
              </a:xfrm>
              <a:prstGeom prst="rect">
                <a:avLst/>
              </a:prstGeom>
            </p:spPr>
          </p:pic>
        </mc:Fallback>
      </mc:AlternateContent>
    </p:spTree>
    <p:extLst>
      <p:ext uri="{BB962C8B-B14F-4D97-AF65-F5344CB8AC3E}">
        <p14:creationId xmlns:p14="http://schemas.microsoft.com/office/powerpoint/2010/main" val="614040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additive="sum">
                                        <p:cTn id="8" dur="1000" fill="hold"/>
                                        <p:tgtEl>
                                          <p:spTgt spid="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Requirements</a:t>
            </a:r>
            <a:endParaRPr lang="en-CA" dirty="0"/>
          </a:p>
        </p:txBody>
      </p:sp>
      <p:sp>
        <p:nvSpPr>
          <p:cNvPr id="3" name="Date Placeholder 2">
            <a:extLst>
              <a:ext uri="{FF2B5EF4-FFF2-40B4-BE49-F238E27FC236}">
                <a16:creationId xmlns:a16="http://schemas.microsoft.com/office/drawing/2014/main" id="{F724D409-1568-4754-A322-D8A4D90E7094}"/>
              </a:ext>
            </a:extLst>
          </p:cNvPr>
          <p:cNvSpPr>
            <a:spLocks noGrp="1"/>
          </p:cNvSpPr>
          <p:nvPr>
            <p:ph type="dt" sz="half" idx="10"/>
          </p:nvPr>
        </p:nvSpPr>
        <p:spPr/>
        <p:txBody>
          <a:bodyPr/>
          <a:lstStyle/>
          <a:p>
            <a:fld id="{EE9F1ABE-6447-4A85-A71F-186578D9F16B}" type="datetime1">
              <a:rPr lang="en-CA" smtClean="0"/>
              <a:t>2019-10-17</a:t>
            </a:fld>
            <a:endParaRPr lang="en-CA"/>
          </a:p>
        </p:txBody>
      </p:sp>
      <p:sp>
        <p:nvSpPr>
          <p:cNvPr id="4" name="Footer Placeholder 3">
            <a:extLst>
              <a:ext uri="{FF2B5EF4-FFF2-40B4-BE49-F238E27FC236}">
                <a16:creationId xmlns:a16="http://schemas.microsoft.com/office/drawing/2014/main" id="{2BF63D56-EDA7-4559-BE23-EC47496CA7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15E905-C018-4202-8C74-E58EC1E02267}"/>
              </a:ext>
            </a:extLst>
          </p:cNvPr>
          <p:cNvSpPr>
            <a:spLocks noGrp="1"/>
          </p:cNvSpPr>
          <p:nvPr>
            <p:ph type="sldNum" sz="quarter" idx="12"/>
          </p:nvPr>
        </p:nvSpPr>
        <p:spPr/>
        <p:txBody>
          <a:bodyPr/>
          <a:lstStyle/>
          <a:p>
            <a:fld id="{5723E0EB-F49A-4D7B-AD68-96F37100A139}" type="slidenum">
              <a:rPr lang="en-CA" smtClean="0"/>
              <a:t>10</a:t>
            </a:fld>
            <a:endParaRPr lang="en-CA" dirty="0"/>
          </a:p>
        </p:txBody>
      </p:sp>
      <p:sp>
        <p:nvSpPr>
          <p:cNvPr id="10" name="TextBox 9">
            <a:extLst>
              <a:ext uri="{FF2B5EF4-FFF2-40B4-BE49-F238E27FC236}">
                <a16:creationId xmlns:a16="http://schemas.microsoft.com/office/drawing/2014/main" id="{038F7205-C1DF-4BA2-B54F-6E051043829E}"/>
              </a:ext>
            </a:extLst>
          </p:cNvPr>
          <p:cNvSpPr txBox="1"/>
          <p:nvPr/>
        </p:nvSpPr>
        <p:spPr>
          <a:xfrm>
            <a:off x="838200" y="1690688"/>
            <a:ext cx="4027064" cy="369332"/>
          </a:xfrm>
          <a:prstGeom prst="rect">
            <a:avLst/>
          </a:prstGeom>
          <a:noFill/>
        </p:spPr>
        <p:txBody>
          <a:bodyPr wrap="none" rtlCol="0">
            <a:spAutoFit/>
          </a:bodyPr>
          <a:lstStyle/>
          <a:p>
            <a:r>
              <a:rPr lang="en-US" dirty="0">
                <a:latin typeface="+mj-lt"/>
              </a:rPr>
              <a:t>Data Transmission Requirements</a:t>
            </a:r>
            <a:endParaRPr lang="en-CA" dirty="0">
              <a:latin typeface="+mj-lt"/>
            </a:endParaRPr>
          </a:p>
        </p:txBody>
      </p:sp>
      <p:sp>
        <p:nvSpPr>
          <p:cNvPr id="11" name="TextBox 10">
            <a:extLst>
              <a:ext uri="{FF2B5EF4-FFF2-40B4-BE49-F238E27FC236}">
                <a16:creationId xmlns:a16="http://schemas.microsoft.com/office/drawing/2014/main" id="{E107C9AE-7146-41DA-B4DC-6A2B1B27EA63}"/>
              </a:ext>
            </a:extLst>
          </p:cNvPr>
          <p:cNvSpPr txBox="1"/>
          <p:nvPr/>
        </p:nvSpPr>
        <p:spPr>
          <a:xfrm>
            <a:off x="838200" y="2167454"/>
            <a:ext cx="7251700" cy="923330"/>
          </a:xfrm>
          <a:prstGeom prst="rect">
            <a:avLst/>
          </a:prstGeom>
          <a:noFill/>
        </p:spPr>
        <p:txBody>
          <a:bodyPr wrap="square" rtlCol="0">
            <a:spAutoFit/>
          </a:bodyPr>
          <a:lstStyle/>
          <a:p>
            <a:pPr marL="285750" indent="-285750">
              <a:buFont typeface="Arial" panose="020B0604020202020204" pitchFamily="34" charset="0"/>
              <a:buChar char="•"/>
            </a:pPr>
            <a:r>
              <a:rPr lang="en-CA" dirty="0"/>
              <a:t>Data processed on the drone transmitted to ground station</a:t>
            </a:r>
          </a:p>
          <a:p>
            <a:pPr marL="285750" indent="-285750">
              <a:buFont typeface="Arial" panose="020B0604020202020204" pitchFamily="34" charset="0"/>
              <a:buChar char="•"/>
            </a:pPr>
            <a:r>
              <a:rPr lang="en-CA" dirty="0"/>
              <a:t>Ground station receives and display data to the operator</a:t>
            </a:r>
          </a:p>
          <a:p>
            <a:pPr marL="285750" indent="-285750">
              <a:buFont typeface="Arial" panose="020B0604020202020204" pitchFamily="34" charset="0"/>
              <a:buChar char="•"/>
            </a:pPr>
            <a:r>
              <a:rPr lang="en-CA" dirty="0"/>
              <a:t>Transmission via </a:t>
            </a:r>
            <a:r>
              <a:rPr lang="en-CA" dirty="0" err="1"/>
              <a:t>WiFi</a:t>
            </a:r>
            <a:r>
              <a:rPr lang="en-CA" dirty="0"/>
              <a:t> (2.4GHz or 5.2GHz)</a:t>
            </a:r>
          </a:p>
        </p:txBody>
      </p:sp>
      <p:sp>
        <p:nvSpPr>
          <p:cNvPr id="13" name="TextBox 12">
            <a:extLst>
              <a:ext uri="{FF2B5EF4-FFF2-40B4-BE49-F238E27FC236}">
                <a16:creationId xmlns:a16="http://schemas.microsoft.com/office/drawing/2014/main" id="{2F6E1E56-571E-467B-A93A-33A6276439C2}"/>
              </a:ext>
            </a:extLst>
          </p:cNvPr>
          <p:cNvSpPr txBox="1"/>
          <p:nvPr/>
        </p:nvSpPr>
        <p:spPr>
          <a:xfrm>
            <a:off x="838200" y="3767217"/>
            <a:ext cx="3919663" cy="369332"/>
          </a:xfrm>
          <a:prstGeom prst="rect">
            <a:avLst/>
          </a:prstGeom>
          <a:noFill/>
        </p:spPr>
        <p:txBody>
          <a:bodyPr wrap="none" rtlCol="0">
            <a:spAutoFit/>
          </a:bodyPr>
          <a:lstStyle/>
          <a:p>
            <a:r>
              <a:rPr lang="en-US" dirty="0">
                <a:solidFill>
                  <a:schemeClr val="bg2">
                    <a:lumMod val="90000"/>
                  </a:schemeClr>
                </a:solidFill>
                <a:latin typeface="+mj-lt"/>
              </a:rPr>
              <a:t>Machine Learning Requirements</a:t>
            </a:r>
            <a:endParaRPr lang="en-CA" dirty="0">
              <a:solidFill>
                <a:schemeClr val="bg2">
                  <a:lumMod val="90000"/>
                </a:schemeClr>
              </a:solidFill>
              <a:latin typeface="+mj-lt"/>
            </a:endParaRPr>
          </a:p>
        </p:txBody>
      </p:sp>
      <p:sp>
        <p:nvSpPr>
          <p:cNvPr id="16" name="TextBox 15">
            <a:extLst>
              <a:ext uri="{FF2B5EF4-FFF2-40B4-BE49-F238E27FC236}">
                <a16:creationId xmlns:a16="http://schemas.microsoft.com/office/drawing/2014/main" id="{5915032B-DC77-4FE8-BF43-B74755E17066}"/>
              </a:ext>
            </a:extLst>
          </p:cNvPr>
          <p:cNvSpPr txBox="1"/>
          <p:nvPr/>
        </p:nvSpPr>
        <p:spPr>
          <a:xfrm>
            <a:off x="838200" y="4243983"/>
            <a:ext cx="7251700" cy="646331"/>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2">
                    <a:lumMod val="90000"/>
                  </a:schemeClr>
                </a:solidFill>
              </a:rPr>
              <a:t>Machine learning model fits on FPGA</a:t>
            </a:r>
          </a:p>
          <a:p>
            <a:pPr marL="285750" indent="-285750">
              <a:buFont typeface="Arial" panose="020B0604020202020204" pitchFamily="34" charset="0"/>
              <a:buChar char="•"/>
            </a:pPr>
            <a:r>
              <a:rPr lang="en-CA" dirty="0">
                <a:solidFill>
                  <a:schemeClr val="bg2">
                    <a:lumMod val="90000"/>
                  </a:schemeClr>
                </a:solidFill>
              </a:rPr>
              <a:t>Model detects pedestrians and outputs bounding boxes</a:t>
            </a:r>
          </a:p>
        </p:txBody>
      </p:sp>
      <mc:AlternateContent xmlns:mc="http://schemas.openxmlformats.org/markup-compatibility/2006" xmlns:am3d="http://schemas.microsoft.com/office/drawing/2017/model3d">
        <mc:Choice Requires="am3d">
          <p:graphicFrame>
            <p:nvGraphicFramePr>
              <p:cNvPr id="17" name="3D Model 16" descr="Video Drone">
                <a:extLst>
                  <a:ext uri="{FF2B5EF4-FFF2-40B4-BE49-F238E27FC236}">
                    <a16:creationId xmlns:a16="http://schemas.microsoft.com/office/drawing/2014/main" id="{F51AEF23-19CD-47ED-9B87-6FA61BB8F024}"/>
                  </a:ext>
                </a:extLst>
              </p:cNvPr>
              <p:cNvGraphicFramePr>
                <a:graphicFrameLocks noChangeAspect="1"/>
              </p:cNvGraphicFramePr>
              <p:nvPr>
                <p:extLst>
                  <p:ext uri="{D42A27DB-BD31-4B8C-83A1-F6EECF244321}">
                    <p14:modId xmlns:p14="http://schemas.microsoft.com/office/powerpoint/2010/main" val="3424391917"/>
                  </p:ext>
                </p:extLst>
              </p:nvPr>
            </p:nvGraphicFramePr>
            <p:xfrm>
              <a:off x="6855810" y="-1159385"/>
              <a:ext cx="5548063" cy="2750239"/>
            </p:xfrm>
            <a:graphic>
              <a:graphicData uri="http://schemas.microsoft.com/office/drawing/2017/model3d">
                <am3d:model3d r:embed="rId2">
                  <am3d:spPr>
                    <a:xfrm>
                      <a:off x="0" y="0"/>
                      <a:ext cx="5548063" cy="2750239"/>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1087497"/>
                    <am3d:postTrans dx="0" dy="0" dz="0"/>
                  </am3d:trans>
                  <am3d:raster rName="Office3DRenderer" rVer="16.0.8326">
                    <am3d:blip r:embed="rId3"/>
                  </am3d:raster>
                  <am3d:objViewport viewportSz="78510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Video Drone">
                <a:extLst>
                  <a:ext uri="{FF2B5EF4-FFF2-40B4-BE49-F238E27FC236}">
                    <a16:creationId xmlns:a16="http://schemas.microsoft.com/office/drawing/2014/main" id="{F51AEF23-19CD-47ED-9B87-6FA61BB8F024}"/>
                  </a:ext>
                </a:extLst>
              </p:cNvPr>
              <p:cNvPicPr>
                <a:picLocks noGrp="1" noRot="1" noChangeAspect="1" noMove="1" noResize="1" noEditPoints="1" noAdjustHandles="1" noChangeArrowheads="1" noChangeShapeType="1" noCrop="1"/>
              </p:cNvPicPr>
              <p:nvPr/>
            </p:nvPicPr>
            <p:blipFill>
              <a:blip r:embed="rId4"/>
              <a:stretch>
                <a:fillRect/>
              </a:stretch>
            </p:blipFill>
            <p:spPr>
              <a:xfrm>
                <a:off x="6855810" y="-1159385"/>
                <a:ext cx="5548063" cy="2750239"/>
              </a:xfrm>
              <a:prstGeom prst="rect">
                <a:avLst/>
              </a:prstGeom>
            </p:spPr>
          </p:pic>
        </mc:Fallback>
      </mc:AlternateContent>
      <p:pic>
        <p:nvPicPr>
          <p:cNvPr id="8" name="Graphic 7" descr="Wireless">
            <a:extLst>
              <a:ext uri="{FF2B5EF4-FFF2-40B4-BE49-F238E27FC236}">
                <a16:creationId xmlns:a16="http://schemas.microsoft.com/office/drawing/2014/main" id="{30BB436F-9F88-4C46-B00A-556B7E15EB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557842">
            <a:off x="8402078" y="2016883"/>
            <a:ext cx="2279681" cy="2279681"/>
          </a:xfrm>
          <a:prstGeom prst="rect">
            <a:avLst/>
          </a:prstGeom>
        </p:spPr>
      </p:pic>
      <mc:AlternateContent xmlns:mc="http://schemas.openxmlformats.org/markup-compatibility/2006" xmlns:am3d="http://schemas.microsoft.com/office/drawing/2017/model3d">
        <mc:Choice Requires="am3d">
          <p:graphicFrame>
            <p:nvGraphicFramePr>
              <p:cNvPr id="6" name="3D Model 5" descr="Surface Pro - Burgundy">
                <a:extLst>
                  <a:ext uri="{FF2B5EF4-FFF2-40B4-BE49-F238E27FC236}">
                    <a16:creationId xmlns:a16="http://schemas.microsoft.com/office/drawing/2014/main" id="{BDB48F01-EE96-4670-930B-5F6A6ED39432}"/>
                  </a:ext>
                </a:extLst>
              </p:cNvPr>
              <p:cNvGraphicFramePr>
                <a:graphicFrameLocks noChangeAspect="1"/>
              </p:cNvGraphicFramePr>
              <p:nvPr>
                <p:extLst>
                  <p:ext uri="{D42A27DB-BD31-4B8C-83A1-F6EECF244321}">
                    <p14:modId xmlns:p14="http://schemas.microsoft.com/office/powerpoint/2010/main" val="4019440756"/>
                  </p:ext>
                </p:extLst>
              </p:nvPr>
            </p:nvGraphicFramePr>
            <p:xfrm>
              <a:off x="7991816" y="4080054"/>
              <a:ext cx="3100203" cy="1772507"/>
            </p:xfrm>
            <a:graphic>
              <a:graphicData uri="http://schemas.microsoft.com/office/drawing/2017/model3d">
                <am3d:model3d r:embed="rId7">
                  <am3d:spPr>
                    <a:xfrm>
                      <a:off x="0" y="0"/>
                      <a:ext cx="3100203" cy="1772507"/>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273673" ay="45772" az="-3639"/>
                    <am3d:postTrans dx="0" dy="0" dz="0"/>
                  </am3d:trans>
                  <am3d:raster rName="Office3DRenderer" rVer="16.0.8326">
                    <am3d:blip r:embed="rId8"/>
                  </am3d:raster>
                  <am3d:objViewport viewportSz="3769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Surface Pro - Burgundy">
                <a:extLst>
                  <a:ext uri="{FF2B5EF4-FFF2-40B4-BE49-F238E27FC236}">
                    <a16:creationId xmlns:a16="http://schemas.microsoft.com/office/drawing/2014/main" id="{BDB48F01-EE96-4670-930B-5F6A6ED39432}"/>
                  </a:ext>
                </a:extLst>
              </p:cNvPr>
              <p:cNvPicPr>
                <a:picLocks noGrp="1" noRot="1" noChangeAspect="1" noMove="1" noResize="1" noEditPoints="1" noAdjustHandles="1" noChangeArrowheads="1" noChangeShapeType="1" noCrop="1"/>
              </p:cNvPicPr>
              <p:nvPr/>
            </p:nvPicPr>
            <p:blipFill>
              <a:blip r:embed="rId9"/>
              <a:stretch>
                <a:fillRect/>
              </a:stretch>
            </p:blipFill>
            <p:spPr>
              <a:xfrm>
                <a:off x="7991816" y="4080054"/>
                <a:ext cx="3100203" cy="1772507"/>
              </a:xfrm>
              <a:prstGeom prst="rect">
                <a:avLst/>
              </a:prstGeom>
            </p:spPr>
          </p:pic>
        </mc:Fallback>
      </mc:AlternateContent>
    </p:spTree>
    <p:extLst>
      <p:ext uri="{BB962C8B-B14F-4D97-AF65-F5344CB8AC3E}">
        <p14:creationId xmlns:p14="http://schemas.microsoft.com/office/powerpoint/2010/main" val="3273125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Requirements</a:t>
            </a:r>
            <a:endParaRPr lang="en-CA" dirty="0"/>
          </a:p>
        </p:txBody>
      </p:sp>
      <p:sp>
        <p:nvSpPr>
          <p:cNvPr id="3" name="Date Placeholder 2">
            <a:extLst>
              <a:ext uri="{FF2B5EF4-FFF2-40B4-BE49-F238E27FC236}">
                <a16:creationId xmlns:a16="http://schemas.microsoft.com/office/drawing/2014/main" id="{F724D409-1568-4754-A322-D8A4D90E7094}"/>
              </a:ext>
            </a:extLst>
          </p:cNvPr>
          <p:cNvSpPr>
            <a:spLocks noGrp="1"/>
          </p:cNvSpPr>
          <p:nvPr>
            <p:ph type="dt" sz="half" idx="10"/>
          </p:nvPr>
        </p:nvSpPr>
        <p:spPr/>
        <p:txBody>
          <a:bodyPr/>
          <a:lstStyle/>
          <a:p>
            <a:fld id="{EE9F1ABE-6447-4A85-A71F-186578D9F16B}" type="datetime1">
              <a:rPr lang="en-CA" smtClean="0"/>
              <a:t>2019-10-17</a:t>
            </a:fld>
            <a:endParaRPr lang="en-CA"/>
          </a:p>
        </p:txBody>
      </p:sp>
      <p:sp>
        <p:nvSpPr>
          <p:cNvPr id="4" name="Footer Placeholder 3">
            <a:extLst>
              <a:ext uri="{FF2B5EF4-FFF2-40B4-BE49-F238E27FC236}">
                <a16:creationId xmlns:a16="http://schemas.microsoft.com/office/drawing/2014/main" id="{2BF63D56-EDA7-4559-BE23-EC47496CA7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15E905-C018-4202-8C74-E58EC1E02267}"/>
              </a:ext>
            </a:extLst>
          </p:cNvPr>
          <p:cNvSpPr>
            <a:spLocks noGrp="1"/>
          </p:cNvSpPr>
          <p:nvPr>
            <p:ph type="sldNum" sz="quarter" idx="12"/>
          </p:nvPr>
        </p:nvSpPr>
        <p:spPr/>
        <p:txBody>
          <a:bodyPr/>
          <a:lstStyle/>
          <a:p>
            <a:fld id="{5723E0EB-F49A-4D7B-AD68-96F37100A139}" type="slidenum">
              <a:rPr lang="en-CA" smtClean="0"/>
              <a:t>11</a:t>
            </a:fld>
            <a:endParaRPr lang="en-CA" dirty="0"/>
          </a:p>
        </p:txBody>
      </p:sp>
      <p:sp>
        <p:nvSpPr>
          <p:cNvPr id="10" name="TextBox 9">
            <a:extLst>
              <a:ext uri="{FF2B5EF4-FFF2-40B4-BE49-F238E27FC236}">
                <a16:creationId xmlns:a16="http://schemas.microsoft.com/office/drawing/2014/main" id="{038F7205-C1DF-4BA2-B54F-6E051043829E}"/>
              </a:ext>
            </a:extLst>
          </p:cNvPr>
          <p:cNvSpPr txBox="1"/>
          <p:nvPr/>
        </p:nvSpPr>
        <p:spPr>
          <a:xfrm>
            <a:off x="838200" y="1690688"/>
            <a:ext cx="4027064" cy="369332"/>
          </a:xfrm>
          <a:prstGeom prst="rect">
            <a:avLst/>
          </a:prstGeom>
          <a:noFill/>
        </p:spPr>
        <p:txBody>
          <a:bodyPr wrap="none" rtlCol="0">
            <a:spAutoFit/>
          </a:bodyPr>
          <a:lstStyle/>
          <a:p>
            <a:r>
              <a:rPr lang="en-US" dirty="0">
                <a:solidFill>
                  <a:schemeClr val="bg2">
                    <a:lumMod val="90000"/>
                  </a:schemeClr>
                </a:solidFill>
                <a:latin typeface="+mj-lt"/>
              </a:rPr>
              <a:t>Data Transmission Requirements</a:t>
            </a:r>
            <a:endParaRPr lang="en-CA" dirty="0">
              <a:solidFill>
                <a:schemeClr val="bg2">
                  <a:lumMod val="90000"/>
                </a:schemeClr>
              </a:solidFill>
              <a:latin typeface="+mj-lt"/>
            </a:endParaRPr>
          </a:p>
        </p:txBody>
      </p:sp>
      <p:sp>
        <p:nvSpPr>
          <p:cNvPr id="11" name="TextBox 10">
            <a:extLst>
              <a:ext uri="{FF2B5EF4-FFF2-40B4-BE49-F238E27FC236}">
                <a16:creationId xmlns:a16="http://schemas.microsoft.com/office/drawing/2014/main" id="{E107C9AE-7146-41DA-B4DC-6A2B1B27EA63}"/>
              </a:ext>
            </a:extLst>
          </p:cNvPr>
          <p:cNvSpPr txBox="1"/>
          <p:nvPr/>
        </p:nvSpPr>
        <p:spPr>
          <a:xfrm>
            <a:off x="838200" y="2167454"/>
            <a:ext cx="7251700" cy="923330"/>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2">
                    <a:lumMod val="90000"/>
                  </a:schemeClr>
                </a:solidFill>
              </a:rPr>
              <a:t>Data processed on the drone transmitted to ground station</a:t>
            </a:r>
          </a:p>
          <a:p>
            <a:pPr marL="285750" indent="-285750">
              <a:buFont typeface="Arial" panose="020B0604020202020204" pitchFamily="34" charset="0"/>
              <a:buChar char="•"/>
            </a:pPr>
            <a:r>
              <a:rPr lang="en-CA" dirty="0">
                <a:solidFill>
                  <a:schemeClr val="bg2">
                    <a:lumMod val="90000"/>
                  </a:schemeClr>
                </a:solidFill>
              </a:rPr>
              <a:t>Ground station receives and display data to the operator</a:t>
            </a:r>
          </a:p>
          <a:p>
            <a:pPr marL="285750" indent="-285750">
              <a:buFont typeface="Arial" panose="020B0604020202020204" pitchFamily="34" charset="0"/>
              <a:buChar char="•"/>
            </a:pPr>
            <a:r>
              <a:rPr lang="en-CA" dirty="0">
                <a:solidFill>
                  <a:schemeClr val="bg2">
                    <a:lumMod val="90000"/>
                  </a:schemeClr>
                </a:solidFill>
              </a:rPr>
              <a:t>Transmission via </a:t>
            </a:r>
            <a:r>
              <a:rPr lang="en-CA" dirty="0" err="1">
                <a:solidFill>
                  <a:schemeClr val="bg2">
                    <a:lumMod val="90000"/>
                  </a:schemeClr>
                </a:solidFill>
              </a:rPr>
              <a:t>WiFi</a:t>
            </a:r>
            <a:r>
              <a:rPr lang="en-CA" dirty="0">
                <a:solidFill>
                  <a:schemeClr val="bg2">
                    <a:lumMod val="90000"/>
                  </a:schemeClr>
                </a:solidFill>
              </a:rPr>
              <a:t> (2.4GHz or 5.2GHz)</a:t>
            </a:r>
          </a:p>
        </p:txBody>
      </p:sp>
      <p:sp>
        <p:nvSpPr>
          <p:cNvPr id="13" name="TextBox 12">
            <a:extLst>
              <a:ext uri="{FF2B5EF4-FFF2-40B4-BE49-F238E27FC236}">
                <a16:creationId xmlns:a16="http://schemas.microsoft.com/office/drawing/2014/main" id="{2F6E1E56-571E-467B-A93A-33A6276439C2}"/>
              </a:ext>
            </a:extLst>
          </p:cNvPr>
          <p:cNvSpPr txBox="1"/>
          <p:nvPr/>
        </p:nvSpPr>
        <p:spPr>
          <a:xfrm>
            <a:off x="838200" y="3767217"/>
            <a:ext cx="3919663" cy="369332"/>
          </a:xfrm>
          <a:prstGeom prst="rect">
            <a:avLst/>
          </a:prstGeom>
          <a:noFill/>
        </p:spPr>
        <p:txBody>
          <a:bodyPr wrap="none" rtlCol="0">
            <a:spAutoFit/>
          </a:bodyPr>
          <a:lstStyle/>
          <a:p>
            <a:r>
              <a:rPr lang="en-US" dirty="0">
                <a:latin typeface="+mj-lt"/>
              </a:rPr>
              <a:t>Machine Learning Requirements</a:t>
            </a:r>
            <a:endParaRPr lang="en-CA" dirty="0">
              <a:latin typeface="+mj-lt"/>
            </a:endParaRPr>
          </a:p>
        </p:txBody>
      </p:sp>
      <p:sp>
        <p:nvSpPr>
          <p:cNvPr id="16" name="TextBox 15">
            <a:extLst>
              <a:ext uri="{FF2B5EF4-FFF2-40B4-BE49-F238E27FC236}">
                <a16:creationId xmlns:a16="http://schemas.microsoft.com/office/drawing/2014/main" id="{5915032B-DC77-4FE8-BF43-B74755E17066}"/>
              </a:ext>
            </a:extLst>
          </p:cNvPr>
          <p:cNvSpPr txBox="1"/>
          <p:nvPr/>
        </p:nvSpPr>
        <p:spPr>
          <a:xfrm>
            <a:off x="838200" y="4243983"/>
            <a:ext cx="7251700" cy="646331"/>
          </a:xfrm>
          <a:prstGeom prst="rect">
            <a:avLst/>
          </a:prstGeom>
          <a:noFill/>
        </p:spPr>
        <p:txBody>
          <a:bodyPr wrap="square" rtlCol="0">
            <a:spAutoFit/>
          </a:bodyPr>
          <a:lstStyle/>
          <a:p>
            <a:pPr marL="285750" indent="-285750">
              <a:buFont typeface="Arial" panose="020B0604020202020204" pitchFamily="34" charset="0"/>
              <a:buChar char="•"/>
            </a:pPr>
            <a:r>
              <a:rPr lang="en-CA" dirty="0"/>
              <a:t>Machine learning model fits on FPGA</a:t>
            </a:r>
          </a:p>
          <a:p>
            <a:pPr marL="285750" indent="-285750">
              <a:buFont typeface="Arial" panose="020B0604020202020204" pitchFamily="34" charset="0"/>
              <a:buChar char="•"/>
            </a:pPr>
            <a:r>
              <a:rPr lang="en-CA" dirty="0"/>
              <a:t>Model detects pedestrians and outputs bounding boxes</a:t>
            </a:r>
          </a:p>
        </p:txBody>
      </p:sp>
      <mc:AlternateContent xmlns:mc="http://schemas.openxmlformats.org/markup-compatibility/2006" xmlns:am3d="http://schemas.microsoft.com/office/drawing/2017/model3d">
        <mc:Choice Requires="am3d">
          <p:graphicFrame>
            <p:nvGraphicFramePr>
              <p:cNvPr id="17" name="3D Model 16" descr="Video Drone">
                <a:extLst>
                  <a:ext uri="{FF2B5EF4-FFF2-40B4-BE49-F238E27FC236}">
                    <a16:creationId xmlns:a16="http://schemas.microsoft.com/office/drawing/2014/main" id="{F51AEF23-19CD-47ED-9B87-6FA61BB8F024}"/>
                  </a:ext>
                </a:extLst>
              </p:cNvPr>
              <p:cNvGraphicFramePr>
                <a:graphicFrameLocks noChangeAspect="1"/>
              </p:cNvGraphicFramePr>
              <p:nvPr>
                <p:extLst>
                  <p:ext uri="{D42A27DB-BD31-4B8C-83A1-F6EECF244321}">
                    <p14:modId xmlns:p14="http://schemas.microsoft.com/office/powerpoint/2010/main" val="4119973758"/>
                  </p:ext>
                </p:extLst>
              </p:nvPr>
            </p:nvGraphicFramePr>
            <p:xfrm rot="5400000">
              <a:off x="3075691" y="-164021"/>
              <a:ext cx="15057041" cy="8816007"/>
            </p:xfrm>
            <a:graphic>
              <a:graphicData uri="http://schemas.microsoft.com/office/drawing/2017/model3d">
                <am3d:model3d r:embed="rId2">
                  <am3d:spPr>
                    <a:xfrm rot="5400000">
                      <a:off x="0" y="0"/>
                      <a:ext cx="15057041" cy="8816007"/>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712693" ay="-73395" az="15435"/>
                    <am3d:postTrans dx="0" dy="0" dz="0"/>
                  </am3d:trans>
                  <am3d:raster rName="Office3DRenderer" rVer="16.0.8326">
                    <am3d:blip r:embed="rId3"/>
                  </am3d:raster>
                  <am3d:objViewport viewportSz="22345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Video Drone">
                <a:extLst>
                  <a:ext uri="{FF2B5EF4-FFF2-40B4-BE49-F238E27FC236}">
                    <a16:creationId xmlns:a16="http://schemas.microsoft.com/office/drawing/2014/main" id="{F51AEF23-19CD-47ED-9B87-6FA61BB8F024}"/>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3075691" y="-164021"/>
                <a:ext cx="15057041" cy="8816007"/>
              </a:xfrm>
              <a:prstGeom prst="rect">
                <a:avLst/>
              </a:prstGeom>
            </p:spPr>
          </p:pic>
        </mc:Fallback>
      </mc:AlternateContent>
      <p:sp>
        <p:nvSpPr>
          <p:cNvPr id="6" name="Oval 5">
            <a:extLst>
              <a:ext uri="{FF2B5EF4-FFF2-40B4-BE49-F238E27FC236}">
                <a16:creationId xmlns:a16="http://schemas.microsoft.com/office/drawing/2014/main" id="{21B8E00C-6678-4674-846E-65F1713ACDB1}"/>
              </a:ext>
            </a:extLst>
          </p:cNvPr>
          <p:cNvSpPr/>
          <p:nvPr/>
        </p:nvSpPr>
        <p:spPr>
          <a:xfrm>
            <a:off x="9113972" y="3675006"/>
            <a:ext cx="613744" cy="613744"/>
          </a:xfrm>
          <a:prstGeom prst="ellipse">
            <a:avLst/>
          </a:prstGeom>
          <a:noFill/>
          <a:ln w="762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29890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Constraints</a:t>
            </a:r>
            <a:endParaRPr lang="en-CA" dirty="0"/>
          </a:p>
        </p:txBody>
      </p:sp>
      <p:sp>
        <p:nvSpPr>
          <p:cNvPr id="3" name="Date Placeholder 2">
            <a:extLst>
              <a:ext uri="{FF2B5EF4-FFF2-40B4-BE49-F238E27FC236}">
                <a16:creationId xmlns:a16="http://schemas.microsoft.com/office/drawing/2014/main" id="{C380AACB-03A2-4359-9D56-1E042334478F}"/>
              </a:ext>
            </a:extLst>
          </p:cNvPr>
          <p:cNvSpPr>
            <a:spLocks noGrp="1"/>
          </p:cNvSpPr>
          <p:nvPr>
            <p:ph type="dt" sz="half" idx="10"/>
          </p:nvPr>
        </p:nvSpPr>
        <p:spPr>
          <a:xfrm>
            <a:off x="838200" y="6356350"/>
            <a:ext cx="2743200" cy="365125"/>
          </a:xfrm>
        </p:spPr>
        <p:txBody>
          <a:bodyPr/>
          <a:lstStyle/>
          <a:p>
            <a:fld id="{82ABDD70-305B-48C7-992F-117FFBE152C4}" type="datetime1">
              <a:rPr lang="en-CA" smtClean="0"/>
              <a:t>2019-10-17</a:t>
            </a:fld>
            <a:endParaRPr lang="en-CA"/>
          </a:p>
        </p:txBody>
      </p:sp>
      <p:sp>
        <p:nvSpPr>
          <p:cNvPr id="4" name="Footer Placeholder 3">
            <a:extLst>
              <a:ext uri="{FF2B5EF4-FFF2-40B4-BE49-F238E27FC236}">
                <a16:creationId xmlns:a16="http://schemas.microsoft.com/office/drawing/2014/main" id="{7A258F2B-429F-4325-ACFA-6A7DBF98CC09}"/>
              </a:ext>
            </a:extLst>
          </p:cNvPr>
          <p:cNvSpPr>
            <a:spLocks noGrp="1"/>
          </p:cNvSpPr>
          <p:nvPr>
            <p:ph type="ftr" sz="quarter" idx="11"/>
          </p:nvPr>
        </p:nvSpPr>
        <p:spPr>
          <a:xfrm>
            <a:off x="4038600" y="6356350"/>
            <a:ext cx="4114800" cy="365125"/>
          </a:xfrm>
        </p:spPr>
        <p:txBody>
          <a:bodyPr/>
          <a:lstStyle/>
          <a:p>
            <a:endParaRPr lang="en-CA"/>
          </a:p>
        </p:txBody>
      </p:sp>
      <p:sp>
        <p:nvSpPr>
          <p:cNvPr id="5" name="Slide Number Placeholder 4">
            <a:extLst>
              <a:ext uri="{FF2B5EF4-FFF2-40B4-BE49-F238E27FC236}">
                <a16:creationId xmlns:a16="http://schemas.microsoft.com/office/drawing/2014/main" id="{C823D040-84E0-4376-9AE6-639ECA7CE95D}"/>
              </a:ext>
            </a:extLst>
          </p:cNvPr>
          <p:cNvSpPr>
            <a:spLocks noGrp="1"/>
          </p:cNvSpPr>
          <p:nvPr>
            <p:ph type="sldNum" sz="quarter" idx="12"/>
          </p:nvPr>
        </p:nvSpPr>
        <p:spPr>
          <a:xfrm>
            <a:off x="8610600" y="6356350"/>
            <a:ext cx="2743200" cy="365125"/>
          </a:xfrm>
        </p:spPr>
        <p:txBody>
          <a:bodyPr/>
          <a:lstStyle/>
          <a:p>
            <a:fld id="{5723E0EB-F49A-4D7B-AD68-96F37100A139}" type="slidenum">
              <a:rPr lang="en-CA" smtClean="0"/>
              <a:t>12</a:t>
            </a:fld>
            <a:endParaRPr lang="en-CA" dirty="0"/>
          </a:p>
        </p:txBody>
      </p:sp>
      <p:grpSp>
        <p:nvGrpSpPr>
          <p:cNvPr id="15" name="Group 14">
            <a:extLst>
              <a:ext uri="{FF2B5EF4-FFF2-40B4-BE49-F238E27FC236}">
                <a16:creationId xmlns:a16="http://schemas.microsoft.com/office/drawing/2014/main" id="{0CBABAAC-D6D8-4BBC-B9AB-9D74C44E59C7}"/>
              </a:ext>
            </a:extLst>
          </p:cNvPr>
          <p:cNvGrpSpPr/>
          <p:nvPr/>
        </p:nvGrpSpPr>
        <p:grpSpPr>
          <a:xfrm>
            <a:off x="838200" y="3215640"/>
            <a:ext cx="2520000" cy="2927350"/>
            <a:chOff x="838200" y="3429000"/>
            <a:chExt cx="2520000" cy="2927350"/>
          </a:xfrm>
        </p:grpSpPr>
        <p:sp>
          <p:nvSpPr>
            <p:cNvPr id="6" name="TextBox 5">
              <a:extLst>
                <a:ext uri="{FF2B5EF4-FFF2-40B4-BE49-F238E27FC236}">
                  <a16:creationId xmlns:a16="http://schemas.microsoft.com/office/drawing/2014/main" id="{45F4C885-D881-4E9E-9664-DE751EC9B04B}"/>
                </a:ext>
              </a:extLst>
            </p:cNvPr>
            <p:cNvSpPr txBox="1"/>
            <p:nvPr/>
          </p:nvSpPr>
          <p:spPr>
            <a:xfrm>
              <a:off x="838200" y="3429000"/>
              <a:ext cx="2520000" cy="369332"/>
            </a:xfrm>
            <a:prstGeom prst="rect">
              <a:avLst/>
            </a:prstGeom>
            <a:noFill/>
          </p:spPr>
          <p:txBody>
            <a:bodyPr wrap="square" rtlCol="0">
              <a:spAutoFit/>
            </a:bodyPr>
            <a:lstStyle/>
            <a:p>
              <a:r>
                <a:rPr lang="en-US" dirty="0">
                  <a:latin typeface="+mj-lt"/>
                </a:rPr>
                <a:t>Time &amp; Budget</a:t>
              </a:r>
              <a:endParaRPr lang="en-CA" dirty="0">
                <a:latin typeface="+mj-lt"/>
              </a:endParaRPr>
            </a:p>
          </p:txBody>
        </p:sp>
        <p:sp>
          <p:nvSpPr>
            <p:cNvPr id="7" name="TextBox 6">
              <a:extLst>
                <a:ext uri="{FF2B5EF4-FFF2-40B4-BE49-F238E27FC236}">
                  <a16:creationId xmlns:a16="http://schemas.microsoft.com/office/drawing/2014/main" id="{97A9513F-E02E-4697-AD77-F9E1EF21CF6D}"/>
                </a:ext>
              </a:extLst>
            </p:cNvPr>
            <p:cNvSpPr txBox="1"/>
            <p:nvPr/>
          </p:nvSpPr>
          <p:spPr>
            <a:xfrm>
              <a:off x="838200" y="3905766"/>
              <a:ext cx="2520000" cy="2450584"/>
            </a:xfrm>
            <a:prstGeom prst="rect">
              <a:avLst/>
            </a:prstGeom>
            <a:noFill/>
          </p:spPr>
          <p:txBody>
            <a:bodyPr wrap="square" rtlCol="0">
              <a:noAutofit/>
            </a:bodyPr>
            <a:lstStyle/>
            <a:p>
              <a:pPr>
                <a:spcAft>
                  <a:spcPts val="1200"/>
                </a:spcAft>
              </a:pPr>
              <a:r>
                <a:rPr lang="en-CA" dirty="0"/>
                <a:t>Limited to C$1,000</a:t>
              </a:r>
            </a:p>
            <a:p>
              <a:pPr>
                <a:spcAft>
                  <a:spcPts val="1200"/>
                </a:spcAft>
              </a:pPr>
              <a:r>
                <a:rPr lang="en-CA" dirty="0"/>
                <a:t>Limited time to perform 2 sub-projects</a:t>
              </a:r>
            </a:p>
            <a:p>
              <a:pPr>
                <a:spcAft>
                  <a:spcPts val="1200"/>
                </a:spcAft>
              </a:pPr>
              <a:r>
                <a:rPr lang="en-CA" dirty="0"/>
                <a:t>Coordination and leadership is challenging</a:t>
              </a:r>
            </a:p>
            <a:p>
              <a:pPr>
                <a:spcAft>
                  <a:spcPts val="1200"/>
                </a:spcAft>
              </a:pPr>
              <a:endParaRPr lang="en-CA" dirty="0"/>
            </a:p>
          </p:txBody>
        </p:sp>
      </p:grpSp>
      <p:grpSp>
        <p:nvGrpSpPr>
          <p:cNvPr id="16" name="Group 15">
            <a:extLst>
              <a:ext uri="{FF2B5EF4-FFF2-40B4-BE49-F238E27FC236}">
                <a16:creationId xmlns:a16="http://schemas.microsoft.com/office/drawing/2014/main" id="{24487A4A-BDF6-4CAB-864A-8340696F147A}"/>
              </a:ext>
            </a:extLst>
          </p:cNvPr>
          <p:cNvGrpSpPr/>
          <p:nvPr/>
        </p:nvGrpSpPr>
        <p:grpSpPr>
          <a:xfrm>
            <a:off x="3282401" y="3215640"/>
            <a:ext cx="2743200" cy="2819916"/>
            <a:chOff x="3505601" y="3429000"/>
            <a:chExt cx="2520000" cy="2819916"/>
          </a:xfrm>
        </p:grpSpPr>
        <p:sp>
          <p:nvSpPr>
            <p:cNvPr id="8" name="TextBox 7">
              <a:extLst>
                <a:ext uri="{FF2B5EF4-FFF2-40B4-BE49-F238E27FC236}">
                  <a16:creationId xmlns:a16="http://schemas.microsoft.com/office/drawing/2014/main" id="{29BD409B-1E8D-4140-BCCE-967B730C597D}"/>
                </a:ext>
              </a:extLst>
            </p:cNvPr>
            <p:cNvSpPr txBox="1"/>
            <p:nvPr/>
          </p:nvSpPr>
          <p:spPr>
            <a:xfrm>
              <a:off x="3505601" y="3429000"/>
              <a:ext cx="2513395" cy="369332"/>
            </a:xfrm>
            <a:prstGeom prst="rect">
              <a:avLst/>
            </a:prstGeom>
            <a:noFill/>
          </p:spPr>
          <p:txBody>
            <a:bodyPr wrap="square" rtlCol="0">
              <a:spAutoFit/>
            </a:bodyPr>
            <a:lstStyle/>
            <a:p>
              <a:r>
                <a:rPr lang="en-US" dirty="0">
                  <a:latin typeface="+mj-lt"/>
                </a:rPr>
                <a:t>Future-Proofing</a:t>
              </a:r>
              <a:endParaRPr lang="en-CA" dirty="0">
                <a:latin typeface="+mj-lt"/>
              </a:endParaRPr>
            </a:p>
          </p:txBody>
        </p:sp>
        <p:sp>
          <p:nvSpPr>
            <p:cNvPr id="9" name="TextBox 8">
              <a:extLst>
                <a:ext uri="{FF2B5EF4-FFF2-40B4-BE49-F238E27FC236}">
                  <a16:creationId xmlns:a16="http://schemas.microsoft.com/office/drawing/2014/main" id="{C0B1B173-6EE9-4441-BC57-54B6A6CD3B6A}"/>
                </a:ext>
              </a:extLst>
            </p:cNvPr>
            <p:cNvSpPr txBox="1"/>
            <p:nvPr/>
          </p:nvSpPr>
          <p:spPr>
            <a:xfrm>
              <a:off x="3505601" y="3905766"/>
              <a:ext cx="2520000" cy="2343150"/>
            </a:xfrm>
            <a:prstGeom prst="rect">
              <a:avLst/>
            </a:prstGeom>
            <a:noFill/>
          </p:spPr>
          <p:txBody>
            <a:bodyPr wrap="square" rtlCol="0">
              <a:noAutofit/>
            </a:bodyPr>
            <a:lstStyle/>
            <a:p>
              <a:r>
                <a:rPr lang="en-CA" dirty="0"/>
                <a:t>FPGA chip area big enough for future ML models</a:t>
              </a:r>
            </a:p>
            <a:p>
              <a:endParaRPr lang="en-CA" dirty="0"/>
            </a:p>
            <a:p>
              <a:endParaRPr lang="en-CA" dirty="0"/>
            </a:p>
            <a:p>
              <a:endParaRPr lang="en-CA" dirty="0"/>
            </a:p>
          </p:txBody>
        </p:sp>
      </p:grpSp>
      <p:grpSp>
        <p:nvGrpSpPr>
          <p:cNvPr id="18" name="Group 17">
            <a:extLst>
              <a:ext uri="{FF2B5EF4-FFF2-40B4-BE49-F238E27FC236}">
                <a16:creationId xmlns:a16="http://schemas.microsoft.com/office/drawing/2014/main" id="{C1463073-F37B-46F3-9FC8-08535F6FAC4A}"/>
              </a:ext>
            </a:extLst>
          </p:cNvPr>
          <p:cNvGrpSpPr/>
          <p:nvPr/>
        </p:nvGrpSpPr>
        <p:grpSpPr>
          <a:xfrm>
            <a:off x="8840404" y="3215640"/>
            <a:ext cx="2520000" cy="2819916"/>
            <a:chOff x="8840404" y="3429000"/>
            <a:chExt cx="2520000" cy="2819916"/>
          </a:xfrm>
        </p:grpSpPr>
        <p:sp>
          <p:nvSpPr>
            <p:cNvPr id="12" name="TextBox 11">
              <a:extLst>
                <a:ext uri="{FF2B5EF4-FFF2-40B4-BE49-F238E27FC236}">
                  <a16:creationId xmlns:a16="http://schemas.microsoft.com/office/drawing/2014/main" id="{B5FD4021-2379-428D-AAAA-88851794E6FA}"/>
                </a:ext>
              </a:extLst>
            </p:cNvPr>
            <p:cNvSpPr txBox="1"/>
            <p:nvPr/>
          </p:nvSpPr>
          <p:spPr>
            <a:xfrm>
              <a:off x="8840404" y="3429000"/>
              <a:ext cx="2513396" cy="369332"/>
            </a:xfrm>
            <a:prstGeom prst="rect">
              <a:avLst/>
            </a:prstGeom>
            <a:noFill/>
          </p:spPr>
          <p:txBody>
            <a:bodyPr wrap="square" rtlCol="0">
              <a:spAutoFit/>
            </a:bodyPr>
            <a:lstStyle/>
            <a:p>
              <a:r>
                <a:rPr lang="en-US" dirty="0">
                  <a:latin typeface="+mj-lt"/>
                </a:rPr>
                <a:t>Data Transmission</a:t>
              </a:r>
              <a:endParaRPr lang="en-CA" dirty="0">
                <a:latin typeface="+mj-lt"/>
              </a:endParaRPr>
            </a:p>
          </p:txBody>
        </p:sp>
        <p:sp>
          <p:nvSpPr>
            <p:cNvPr id="13" name="TextBox 12">
              <a:extLst>
                <a:ext uri="{FF2B5EF4-FFF2-40B4-BE49-F238E27FC236}">
                  <a16:creationId xmlns:a16="http://schemas.microsoft.com/office/drawing/2014/main" id="{B9E0D2CA-7C75-4905-8EBD-66A5F1C4598A}"/>
                </a:ext>
              </a:extLst>
            </p:cNvPr>
            <p:cNvSpPr txBox="1"/>
            <p:nvPr/>
          </p:nvSpPr>
          <p:spPr>
            <a:xfrm>
              <a:off x="8840404" y="3905766"/>
              <a:ext cx="2520000" cy="2343150"/>
            </a:xfrm>
            <a:prstGeom prst="rect">
              <a:avLst/>
            </a:prstGeom>
            <a:noFill/>
          </p:spPr>
          <p:txBody>
            <a:bodyPr wrap="square" rtlCol="0">
              <a:noAutofit/>
            </a:bodyPr>
            <a:lstStyle/>
            <a:p>
              <a:pPr>
                <a:spcAft>
                  <a:spcPts val="1200"/>
                </a:spcAft>
              </a:pPr>
              <a:r>
                <a:rPr lang="en-CA" dirty="0"/>
                <a:t>Limited bandwidth for data</a:t>
              </a:r>
            </a:p>
            <a:p>
              <a:pPr>
                <a:spcAft>
                  <a:spcPts val="1200"/>
                </a:spcAft>
              </a:pPr>
              <a:r>
                <a:rPr lang="en-CA" dirty="0"/>
                <a:t>Limited power emission</a:t>
              </a:r>
            </a:p>
            <a:p>
              <a:pPr>
                <a:spcAft>
                  <a:spcPts val="1200"/>
                </a:spcAft>
              </a:pPr>
              <a:r>
                <a:rPr lang="en-CA" dirty="0"/>
                <a:t>Limited range</a:t>
              </a:r>
            </a:p>
          </p:txBody>
        </p:sp>
      </p:grpSp>
      <p:grpSp>
        <p:nvGrpSpPr>
          <p:cNvPr id="17" name="Group 16">
            <a:extLst>
              <a:ext uri="{FF2B5EF4-FFF2-40B4-BE49-F238E27FC236}">
                <a16:creationId xmlns:a16="http://schemas.microsoft.com/office/drawing/2014/main" id="{C0B477B6-150F-4F7C-B73B-C2D007D364A2}"/>
              </a:ext>
            </a:extLst>
          </p:cNvPr>
          <p:cNvGrpSpPr/>
          <p:nvPr/>
        </p:nvGrpSpPr>
        <p:grpSpPr>
          <a:xfrm>
            <a:off x="6173002" y="3215640"/>
            <a:ext cx="2520000" cy="2819916"/>
            <a:chOff x="6173002" y="3429000"/>
            <a:chExt cx="2520000" cy="2819916"/>
          </a:xfrm>
        </p:grpSpPr>
        <p:sp>
          <p:nvSpPr>
            <p:cNvPr id="10" name="TextBox 9">
              <a:extLst>
                <a:ext uri="{FF2B5EF4-FFF2-40B4-BE49-F238E27FC236}">
                  <a16:creationId xmlns:a16="http://schemas.microsoft.com/office/drawing/2014/main" id="{F5247376-1DEE-4AF8-9A21-A189EA18D3B1}"/>
                </a:ext>
              </a:extLst>
            </p:cNvPr>
            <p:cNvSpPr txBox="1"/>
            <p:nvPr/>
          </p:nvSpPr>
          <p:spPr>
            <a:xfrm>
              <a:off x="6173002" y="3429000"/>
              <a:ext cx="2513396" cy="369332"/>
            </a:xfrm>
            <a:prstGeom prst="rect">
              <a:avLst/>
            </a:prstGeom>
            <a:noFill/>
          </p:spPr>
          <p:txBody>
            <a:bodyPr wrap="square" rtlCol="0">
              <a:spAutoFit/>
            </a:bodyPr>
            <a:lstStyle/>
            <a:p>
              <a:r>
                <a:rPr lang="en-US" dirty="0">
                  <a:latin typeface="+mj-lt"/>
                </a:rPr>
                <a:t>Power &amp; Weight</a:t>
              </a:r>
              <a:endParaRPr lang="en-CA" dirty="0">
                <a:latin typeface="+mj-lt"/>
              </a:endParaRPr>
            </a:p>
          </p:txBody>
        </p:sp>
        <p:sp>
          <p:nvSpPr>
            <p:cNvPr id="14" name="TextBox 13">
              <a:extLst>
                <a:ext uri="{FF2B5EF4-FFF2-40B4-BE49-F238E27FC236}">
                  <a16:creationId xmlns:a16="http://schemas.microsoft.com/office/drawing/2014/main" id="{D02FBA3A-A2C4-4D95-93B3-F9BE3E20B9CD}"/>
                </a:ext>
              </a:extLst>
            </p:cNvPr>
            <p:cNvSpPr txBox="1"/>
            <p:nvPr/>
          </p:nvSpPr>
          <p:spPr>
            <a:xfrm>
              <a:off x="6173002" y="3905766"/>
              <a:ext cx="2520000" cy="2343150"/>
            </a:xfrm>
            <a:prstGeom prst="rect">
              <a:avLst/>
            </a:prstGeom>
            <a:noFill/>
          </p:spPr>
          <p:txBody>
            <a:bodyPr wrap="square" rtlCol="0">
              <a:noAutofit/>
            </a:bodyPr>
            <a:lstStyle/>
            <a:p>
              <a:pPr>
                <a:spcAft>
                  <a:spcPts val="1200"/>
                </a:spcAft>
              </a:pPr>
              <a:r>
                <a:rPr lang="en-CA" dirty="0"/>
                <a:t>Battery power is limited</a:t>
              </a:r>
            </a:p>
            <a:p>
              <a:pPr>
                <a:spcAft>
                  <a:spcPts val="1200"/>
                </a:spcAft>
              </a:pPr>
              <a:r>
                <a:rPr lang="en-CA" dirty="0"/>
                <a:t>Weight and power draw affects flight duration</a:t>
              </a:r>
            </a:p>
            <a:p>
              <a:pPr>
                <a:spcAft>
                  <a:spcPts val="1200"/>
                </a:spcAft>
              </a:pPr>
              <a:r>
                <a:rPr lang="en-CA" dirty="0"/>
                <a:t>Portability</a:t>
              </a:r>
            </a:p>
            <a:p>
              <a:pPr>
                <a:spcAft>
                  <a:spcPts val="1200"/>
                </a:spcAft>
              </a:pPr>
              <a:endParaRPr lang="en-CA" dirty="0"/>
            </a:p>
          </p:txBody>
        </p:sp>
      </p:grpSp>
      <mc:AlternateContent xmlns:mc="http://schemas.openxmlformats.org/markup-compatibility/2006" xmlns:am3d="http://schemas.microsoft.com/office/drawing/2017/model3d">
        <mc:Choice Requires="am3d">
          <p:graphicFrame>
            <p:nvGraphicFramePr>
              <p:cNvPr id="19" name="3D Model 18" descr="Desk calendar">
                <a:extLst>
                  <a:ext uri="{FF2B5EF4-FFF2-40B4-BE49-F238E27FC236}">
                    <a16:creationId xmlns:a16="http://schemas.microsoft.com/office/drawing/2014/main" id="{D6D4CB83-C3CE-47CE-8E68-CC0E12DA2F57}"/>
                  </a:ext>
                </a:extLst>
              </p:cNvPr>
              <p:cNvGraphicFramePr>
                <a:graphicFrameLocks noChangeAspect="1"/>
              </p:cNvGraphicFramePr>
              <p:nvPr>
                <p:extLst>
                  <p:ext uri="{D42A27DB-BD31-4B8C-83A1-F6EECF244321}">
                    <p14:modId xmlns:p14="http://schemas.microsoft.com/office/powerpoint/2010/main" val="198421794"/>
                  </p:ext>
                </p:extLst>
              </p:nvPr>
            </p:nvGraphicFramePr>
            <p:xfrm>
              <a:off x="1413775" y="1559990"/>
              <a:ext cx="1177088" cy="1655650"/>
            </p:xfrm>
            <a:graphic>
              <a:graphicData uri="http://schemas.microsoft.com/office/drawing/2017/model3d">
                <am3d:model3d r:embed="rId2">
                  <am3d:spPr>
                    <a:xfrm>
                      <a:off x="0" y="0"/>
                      <a:ext cx="1177088" cy="1655650"/>
                    </a:xfrm>
                    <a:prstGeom prst="rect">
                      <a:avLst/>
                    </a:prstGeom>
                  </am3d:spPr>
                  <am3d:camera>
                    <am3d:pos x="0" y="0" z="61131774"/>
                    <am3d:up dx="0" dy="36000000" dz="0"/>
                    <am3d:lookAt x="0" y="0" z="0"/>
                    <am3d:perspective fov="2700000"/>
                  </am3d:camera>
                  <am3d:trans>
                    <am3d:meterPerModelUnit n="3488716" d="1000000"/>
                    <am3d:preTrans dx="0" dy="-18000000" dz="-7548848"/>
                    <am3d:scale>
                      <am3d:sx n="1000000" d="1000000"/>
                      <am3d:sy n="1000000" d="1000000"/>
                      <am3d:sz n="1000000" d="1000000"/>
                    </am3d:scale>
                    <am3d:rot ax="1200000"/>
                    <am3d:postTrans dx="0" dy="0" dz="0"/>
                  </am3d:trans>
                  <am3d:raster rName="Office3DRenderer" rVer="16.0.8326">
                    <am3d:blip r:embed="rId3"/>
                  </am3d:raster>
                  <am3d:objViewport viewportSz="21833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descr="Desk calendar">
                <a:extLst>
                  <a:ext uri="{FF2B5EF4-FFF2-40B4-BE49-F238E27FC236}">
                    <a16:creationId xmlns:a16="http://schemas.microsoft.com/office/drawing/2014/main" id="{D6D4CB83-C3CE-47CE-8E68-CC0E12DA2F57}"/>
                  </a:ext>
                </a:extLst>
              </p:cNvPr>
              <p:cNvPicPr>
                <a:picLocks noGrp="1" noRot="1" noChangeAspect="1" noMove="1" noResize="1" noEditPoints="1" noAdjustHandles="1" noChangeArrowheads="1" noChangeShapeType="1" noCrop="1"/>
              </p:cNvPicPr>
              <p:nvPr/>
            </p:nvPicPr>
            <p:blipFill>
              <a:blip r:embed="rId4"/>
              <a:stretch>
                <a:fillRect/>
              </a:stretch>
            </p:blipFill>
            <p:spPr>
              <a:xfrm>
                <a:off x="1413775" y="1559990"/>
                <a:ext cx="1177088" cy="165565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0" name="3D Model 19" descr="Hourglass">
                <a:extLst>
                  <a:ext uri="{FF2B5EF4-FFF2-40B4-BE49-F238E27FC236}">
                    <a16:creationId xmlns:a16="http://schemas.microsoft.com/office/drawing/2014/main" id="{A8F1DB15-3FB9-4540-84F5-16036A907488}"/>
                  </a:ext>
                </a:extLst>
              </p:cNvPr>
              <p:cNvGraphicFramePr>
                <a:graphicFrameLocks noChangeAspect="1"/>
              </p:cNvGraphicFramePr>
              <p:nvPr>
                <p:extLst>
                  <p:ext uri="{D42A27DB-BD31-4B8C-83A1-F6EECF244321}">
                    <p14:modId xmlns:p14="http://schemas.microsoft.com/office/powerpoint/2010/main" val="1225056599"/>
                  </p:ext>
                </p:extLst>
              </p:nvPr>
            </p:nvGraphicFramePr>
            <p:xfrm>
              <a:off x="3935634" y="1496540"/>
              <a:ext cx="1073249" cy="1719100"/>
            </p:xfrm>
            <a:graphic>
              <a:graphicData uri="http://schemas.microsoft.com/office/drawing/2017/model3d">
                <am3d:model3d r:embed="rId5">
                  <am3d:spPr>
                    <a:xfrm>
                      <a:off x="0" y="0"/>
                      <a:ext cx="1073249" cy="1719100"/>
                    </a:xfrm>
                    <a:prstGeom prst="rect">
                      <a:avLst/>
                    </a:prstGeom>
                  </am3d:spPr>
                  <am3d:camera>
                    <am3d:pos x="0" y="0" z="61826861"/>
                    <am3d:up dx="0" dy="36000000" dz="0"/>
                    <am3d:lookAt x="0" y="0" z="0"/>
                    <am3d:perspective fov="2700000"/>
                  </am3d:camera>
                  <am3d:trans>
                    <am3d:meterPerModelUnit n="3117996" d="1000000"/>
                    <am3d:preTrans dx="25" dy="-18000000" dz="-12"/>
                    <am3d:scale>
                      <am3d:sx n="1000000" d="1000000"/>
                      <am3d:sy n="1000000" d="1000000"/>
                      <am3d:sz n="1000000" d="1000000"/>
                    </am3d:scale>
                    <am3d:rot ax="8989866" ay="1808707" az="9782851"/>
                    <am3d:postTrans dx="0" dy="0" dz="0"/>
                  </am3d:trans>
                  <am3d:raster rName="Office3DRenderer" rVer="16.0.8326">
                    <am3d:blip r:embed="rId6"/>
                  </am3d:raster>
                  <am3d:objViewport viewportSz="19470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Model 19" descr="Hourglass">
                <a:extLst>
                  <a:ext uri="{FF2B5EF4-FFF2-40B4-BE49-F238E27FC236}">
                    <a16:creationId xmlns:a16="http://schemas.microsoft.com/office/drawing/2014/main" id="{A8F1DB15-3FB9-4540-84F5-16036A907488}"/>
                  </a:ext>
                </a:extLst>
              </p:cNvPr>
              <p:cNvPicPr>
                <a:picLocks noGrp="1" noRot="1" noChangeAspect="1" noMove="1" noResize="1" noEditPoints="1" noAdjustHandles="1" noChangeArrowheads="1" noChangeShapeType="1" noCrop="1"/>
              </p:cNvPicPr>
              <p:nvPr/>
            </p:nvPicPr>
            <p:blipFill>
              <a:blip r:embed="rId7"/>
              <a:stretch>
                <a:fillRect/>
              </a:stretch>
            </p:blipFill>
            <p:spPr>
              <a:xfrm>
                <a:off x="3935634" y="1496540"/>
                <a:ext cx="1073249" cy="171910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2" name="3D Model 21" descr="Kettle Bell">
                <a:extLst>
                  <a:ext uri="{FF2B5EF4-FFF2-40B4-BE49-F238E27FC236}">
                    <a16:creationId xmlns:a16="http://schemas.microsoft.com/office/drawing/2014/main" id="{5F3A3A78-D2FE-401D-98F6-8FF44A1772F5}"/>
                  </a:ext>
                </a:extLst>
              </p:cNvPr>
              <p:cNvGraphicFramePr>
                <a:graphicFrameLocks noChangeAspect="1"/>
              </p:cNvGraphicFramePr>
              <p:nvPr>
                <p:extLst>
                  <p:ext uri="{D42A27DB-BD31-4B8C-83A1-F6EECF244321}">
                    <p14:modId xmlns:p14="http://schemas.microsoft.com/office/powerpoint/2010/main" val="2854394097"/>
                  </p:ext>
                </p:extLst>
              </p:nvPr>
            </p:nvGraphicFramePr>
            <p:xfrm>
              <a:off x="6602970" y="1427116"/>
              <a:ext cx="1160298" cy="1730935"/>
            </p:xfrm>
            <a:graphic>
              <a:graphicData uri="http://schemas.microsoft.com/office/drawing/2017/model3d">
                <am3d:model3d r:embed="rId8">
                  <am3d:spPr>
                    <a:xfrm>
                      <a:off x="0" y="0"/>
                      <a:ext cx="1160298" cy="1730935"/>
                    </a:xfrm>
                    <a:prstGeom prst="rect">
                      <a:avLst/>
                    </a:prstGeom>
                  </am3d:spPr>
                  <am3d:camera>
                    <am3d:pos x="0" y="0" z="64941434"/>
                    <am3d:up dx="0" dy="36000000" dz="0"/>
                    <am3d:lookAt x="0" y="0" z="0"/>
                    <am3d:perspective fov="2700000"/>
                  </am3d:camera>
                  <am3d:trans>
                    <am3d:meterPerModelUnit n="7673449" d="1000000"/>
                    <am3d:preTrans dx="-18038" dy="-17991750" dz="0"/>
                    <am3d:scale>
                      <am3d:sx n="1000000" d="1000000"/>
                      <am3d:sy n="1000000" d="1000000"/>
                      <am3d:sz n="1000000" d="1000000"/>
                    </am3d:scale>
                    <am3d:rot ax="1200000" ay="1800000" az="600000"/>
                    <am3d:postTrans dx="0" dy="0" dz="0"/>
                  </am3d:trans>
                  <am3d:raster rName="Office3DRenderer" rVer="16.0.8326">
                    <am3d:blip r:embed="rId9"/>
                  </am3d:raster>
                  <am3d:objViewport viewportSz="23015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Model 21" descr="Kettle Bell">
                <a:extLst>
                  <a:ext uri="{FF2B5EF4-FFF2-40B4-BE49-F238E27FC236}">
                    <a16:creationId xmlns:a16="http://schemas.microsoft.com/office/drawing/2014/main" id="{5F3A3A78-D2FE-401D-98F6-8FF44A1772F5}"/>
                  </a:ext>
                </a:extLst>
              </p:cNvPr>
              <p:cNvPicPr>
                <a:picLocks noGrp="1" noRot="1" noChangeAspect="1" noMove="1" noResize="1" noEditPoints="1" noAdjustHandles="1" noChangeArrowheads="1" noChangeShapeType="1" noCrop="1"/>
              </p:cNvPicPr>
              <p:nvPr/>
            </p:nvPicPr>
            <p:blipFill>
              <a:blip r:embed="rId10"/>
              <a:stretch>
                <a:fillRect/>
              </a:stretch>
            </p:blipFill>
            <p:spPr>
              <a:xfrm>
                <a:off x="6602970" y="1427116"/>
                <a:ext cx="1160298" cy="173093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3" name="3D Model 22" descr="Wifi Router">
                <a:extLst>
                  <a:ext uri="{FF2B5EF4-FFF2-40B4-BE49-F238E27FC236}">
                    <a16:creationId xmlns:a16="http://schemas.microsoft.com/office/drawing/2014/main" id="{4D41E1C3-BEBB-44A4-B419-9A372F966840}"/>
                  </a:ext>
                </a:extLst>
              </p:cNvPr>
              <p:cNvGraphicFramePr>
                <a:graphicFrameLocks noChangeAspect="1"/>
              </p:cNvGraphicFramePr>
              <p:nvPr>
                <p:extLst>
                  <p:ext uri="{D42A27DB-BD31-4B8C-83A1-F6EECF244321}">
                    <p14:modId xmlns:p14="http://schemas.microsoft.com/office/powerpoint/2010/main" val="3291993723"/>
                  </p:ext>
                </p:extLst>
              </p:nvPr>
            </p:nvGraphicFramePr>
            <p:xfrm>
              <a:off x="8984861" y="1455515"/>
              <a:ext cx="1835072" cy="1652691"/>
            </p:xfrm>
            <a:graphic>
              <a:graphicData uri="http://schemas.microsoft.com/office/drawing/2017/model3d">
                <am3d:model3d r:embed="rId11">
                  <am3d:spPr>
                    <a:xfrm>
                      <a:off x="0" y="0"/>
                      <a:ext cx="1835072" cy="1652691"/>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1200000"/>
                    <am3d:postTrans dx="0" dy="0" dz="0"/>
                  </am3d:trans>
                  <am3d:raster rName="Office3DRenderer" rVer="16.0.8326">
                    <am3d:blip r:embed="rId12"/>
                  </am3d:raster>
                  <am3d:objViewport viewportSz="24453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3" name="3D Model 22" descr="Wifi Router">
                <a:extLst>
                  <a:ext uri="{FF2B5EF4-FFF2-40B4-BE49-F238E27FC236}">
                    <a16:creationId xmlns:a16="http://schemas.microsoft.com/office/drawing/2014/main" id="{4D41E1C3-BEBB-44A4-B419-9A372F966840}"/>
                  </a:ext>
                </a:extLst>
              </p:cNvPr>
              <p:cNvPicPr>
                <a:picLocks noGrp="1" noRot="1" noChangeAspect="1" noMove="1" noResize="1" noEditPoints="1" noAdjustHandles="1" noChangeArrowheads="1" noChangeShapeType="1" noCrop="1"/>
              </p:cNvPicPr>
              <p:nvPr/>
            </p:nvPicPr>
            <p:blipFill>
              <a:blip r:embed="rId13"/>
              <a:stretch>
                <a:fillRect/>
              </a:stretch>
            </p:blipFill>
            <p:spPr>
              <a:xfrm>
                <a:off x="8984861" y="1455515"/>
                <a:ext cx="1835072" cy="1652691"/>
              </a:xfrm>
              <a:prstGeom prst="rect">
                <a:avLst/>
              </a:prstGeom>
            </p:spPr>
          </p:pic>
        </mc:Fallback>
      </mc:AlternateContent>
    </p:spTree>
    <p:extLst>
      <p:ext uri="{BB962C8B-B14F-4D97-AF65-F5344CB8AC3E}">
        <p14:creationId xmlns:p14="http://schemas.microsoft.com/office/powerpoint/2010/main" val="507219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additive="sum">
                                        <p:cTn id="8" dur="1000" fill="hold"/>
                                        <p:tgtEl>
                                          <p:spTgt spid="19"/>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9" dur="1000" fill="hold"/>
                                        <p:tgtEl>
                                          <p:spTgt spid="1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3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60" presetClass="entr" presetSubtype="2"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additive="sum">
                                        <p:cTn id="20" dur="1000" fill="hold"/>
                                        <p:tgtEl>
                                          <p:spTgt spid="20"/>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1" dur="1000" fill="hold"/>
                                        <p:tgtEl>
                                          <p:spTgt spid="2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2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2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3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60" presetClass="entr" presetSubtype="2"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additive="sum">
                                        <p:cTn id="32" dur="1000" fill="hold"/>
                                        <p:tgtEl>
                                          <p:spTgt spid="22"/>
                                        </p:tgtEl>
                                        <p:attrNameLst>
                                          <p:attrName>3d.object.rotation.y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3" dur="1000" fill="hold"/>
                                        <p:tgtEl>
                                          <p:spTgt spid="2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4" dur="1000" fill="hold"/>
                                        <p:tgtEl>
                                          <p:spTgt spid="2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5" dur="1000" fill="hold"/>
                                        <p:tgtEl>
                                          <p:spTgt spid="2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3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60" presetClass="entr" presetSubtype="2"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additive="sum">
                                        <p:cTn id="44" dur="1000" fill="hold"/>
                                        <p:tgtEl>
                                          <p:spTgt spid="23"/>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45" dur="1000" fill="hold"/>
                                        <p:tgtEl>
                                          <p:spTgt spid="2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6" dur="1000" fill="hold"/>
                                        <p:tgtEl>
                                          <p:spTgt spid="2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7" dur="1000" fill="hold"/>
                                        <p:tgtEl>
                                          <p:spTgt spid="2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1689185" y="1997839"/>
            <a:ext cx="8813631" cy="2862322"/>
          </a:xfrm>
          <a:prstGeom prst="rect">
            <a:avLst/>
          </a:prstGeom>
          <a:noFill/>
        </p:spPr>
        <p:txBody>
          <a:bodyPr wrap="none" rtlCol="0">
            <a:spAutoFit/>
          </a:bodyPr>
          <a:lstStyle/>
          <a:p>
            <a:pPr algn="ctr"/>
            <a:r>
              <a:rPr lang="en-US" sz="18000" dirty="0">
                <a:latin typeface="+mj-lt"/>
              </a:rPr>
              <a:t>Viable?</a:t>
            </a:r>
            <a:endParaRPr lang="en-CA" sz="18000" dirty="0">
              <a:latin typeface="+mj-lt"/>
            </a:endParaRPr>
          </a:p>
        </p:txBody>
      </p:sp>
    </p:spTree>
    <p:extLst>
      <p:ext uri="{BB962C8B-B14F-4D97-AF65-F5344CB8AC3E}">
        <p14:creationId xmlns:p14="http://schemas.microsoft.com/office/powerpoint/2010/main" val="3560301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EBCC-8459-4317-9AF5-DA86354F22D3}"/>
              </a:ext>
            </a:extLst>
          </p:cNvPr>
          <p:cNvSpPr>
            <a:spLocks noGrp="1"/>
          </p:cNvSpPr>
          <p:nvPr>
            <p:ph type="title"/>
          </p:nvPr>
        </p:nvSpPr>
        <p:spPr/>
        <p:txBody>
          <a:bodyPr/>
          <a:lstStyle/>
          <a:p>
            <a:r>
              <a:rPr lang="en-US" dirty="0"/>
              <a:t>Viability</a:t>
            </a:r>
            <a:endParaRPr lang="en-CA" dirty="0"/>
          </a:p>
        </p:txBody>
      </p:sp>
      <p:sp>
        <p:nvSpPr>
          <p:cNvPr id="7" name="Content Placeholder 6">
            <a:extLst>
              <a:ext uri="{FF2B5EF4-FFF2-40B4-BE49-F238E27FC236}">
                <a16:creationId xmlns:a16="http://schemas.microsoft.com/office/drawing/2014/main" id="{137680D8-48D7-4E90-96DB-E619A4EBB4A1}"/>
              </a:ext>
            </a:extLst>
          </p:cNvPr>
          <p:cNvSpPr>
            <a:spLocks noGrp="1"/>
          </p:cNvSpPr>
          <p:nvPr>
            <p:ph idx="1"/>
          </p:nvPr>
        </p:nvSpPr>
        <p:spPr/>
        <p:txBody>
          <a:bodyPr/>
          <a:lstStyle/>
          <a:p>
            <a:r>
              <a:rPr lang="en-US" dirty="0"/>
              <a:t>Assess system feasibility on 3 objectives:</a:t>
            </a:r>
          </a:p>
        </p:txBody>
      </p:sp>
      <p:sp>
        <p:nvSpPr>
          <p:cNvPr id="3" name="Date Placeholder 2">
            <a:extLst>
              <a:ext uri="{FF2B5EF4-FFF2-40B4-BE49-F238E27FC236}">
                <a16:creationId xmlns:a16="http://schemas.microsoft.com/office/drawing/2014/main" id="{41D343AC-3DEA-4068-921B-5FA74B22A16A}"/>
              </a:ext>
            </a:extLst>
          </p:cNvPr>
          <p:cNvSpPr>
            <a:spLocks noGrp="1"/>
          </p:cNvSpPr>
          <p:nvPr>
            <p:ph type="dt" sz="half" idx="10"/>
          </p:nvPr>
        </p:nvSpPr>
        <p:spPr/>
        <p:txBody>
          <a:bodyPr/>
          <a:lstStyle/>
          <a:p>
            <a:fld id="{8580D6E3-AEA6-4CA8-AFFF-940A175E2D73}" type="datetime1">
              <a:rPr lang="en-CA" smtClean="0"/>
              <a:t>2019-10-17</a:t>
            </a:fld>
            <a:endParaRPr lang="en-CA"/>
          </a:p>
        </p:txBody>
      </p:sp>
      <p:sp>
        <p:nvSpPr>
          <p:cNvPr id="4" name="Footer Placeholder 3">
            <a:extLst>
              <a:ext uri="{FF2B5EF4-FFF2-40B4-BE49-F238E27FC236}">
                <a16:creationId xmlns:a16="http://schemas.microsoft.com/office/drawing/2014/main" id="{1226DA96-5D6B-4C23-A3AF-9BF3CDD037D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B9A7900-99C8-49D4-A9AD-95F85377D8D5}"/>
              </a:ext>
            </a:extLst>
          </p:cNvPr>
          <p:cNvSpPr>
            <a:spLocks noGrp="1"/>
          </p:cNvSpPr>
          <p:nvPr>
            <p:ph type="sldNum" sz="quarter" idx="12"/>
          </p:nvPr>
        </p:nvSpPr>
        <p:spPr/>
        <p:txBody>
          <a:bodyPr/>
          <a:lstStyle/>
          <a:p>
            <a:fld id="{5723E0EB-F49A-4D7B-AD68-96F37100A139}" type="slidenum">
              <a:rPr lang="en-CA" smtClean="0"/>
              <a:t>14</a:t>
            </a:fld>
            <a:endParaRPr lang="en-CA" dirty="0"/>
          </a:p>
        </p:txBody>
      </p:sp>
      <p:grpSp>
        <p:nvGrpSpPr>
          <p:cNvPr id="14" name="Group 13">
            <a:extLst>
              <a:ext uri="{FF2B5EF4-FFF2-40B4-BE49-F238E27FC236}">
                <a16:creationId xmlns:a16="http://schemas.microsoft.com/office/drawing/2014/main" id="{AECE625C-0147-4323-8599-85224FB33C36}"/>
              </a:ext>
            </a:extLst>
          </p:cNvPr>
          <p:cNvGrpSpPr/>
          <p:nvPr/>
        </p:nvGrpSpPr>
        <p:grpSpPr>
          <a:xfrm>
            <a:off x="1196975" y="2748518"/>
            <a:ext cx="2838450" cy="2627927"/>
            <a:chOff x="1278732" y="2491978"/>
            <a:chExt cx="2838450" cy="2627927"/>
          </a:xfrm>
        </p:grpSpPr>
        <p:sp>
          <p:nvSpPr>
            <p:cNvPr id="8" name="TextBox 7">
              <a:extLst>
                <a:ext uri="{FF2B5EF4-FFF2-40B4-BE49-F238E27FC236}">
                  <a16:creationId xmlns:a16="http://schemas.microsoft.com/office/drawing/2014/main" id="{A814F7A0-FAC1-4C82-AADC-1515341B3D27}"/>
                </a:ext>
              </a:extLst>
            </p:cNvPr>
            <p:cNvSpPr txBox="1"/>
            <p:nvPr/>
          </p:nvSpPr>
          <p:spPr>
            <a:xfrm>
              <a:off x="1278732" y="4473574"/>
              <a:ext cx="2838450" cy="646331"/>
            </a:xfrm>
            <a:prstGeom prst="rect">
              <a:avLst/>
            </a:prstGeom>
          </p:spPr>
          <p:txBody>
            <a:bodyPr wrap="square" rtlCol="0">
              <a:spAutoFit/>
            </a:bodyPr>
            <a:lstStyle/>
            <a:p>
              <a:pPr algn="ctr"/>
              <a:r>
                <a:rPr lang="en-US" dirty="0"/>
                <a:t>Integration of FPGA with a Drone</a:t>
              </a:r>
              <a:endParaRPr lang="en-CA" dirty="0"/>
            </a:p>
          </p:txBody>
        </p:sp>
        <p:sp>
          <p:nvSpPr>
            <p:cNvPr id="11" name="TextBox 10">
              <a:extLst>
                <a:ext uri="{FF2B5EF4-FFF2-40B4-BE49-F238E27FC236}">
                  <a16:creationId xmlns:a16="http://schemas.microsoft.com/office/drawing/2014/main" id="{F44C38A0-806F-46AE-AC36-4922E00239E4}"/>
                </a:ext>
              </a:extLst>
            </p:cNvPr>
            <p:cNvSpPr txBox="1"/>
            <p:nvPr/>
          </p:nvSpPr>
          <p:spPr>
            <a:xfrm>
              <a:off x="2166937" y="2491978"/>
              <a:ext cx="1076325" cy="2308324"/>
            </a:xfrm>
            <a:prstGeom prst="rect">
              <a:avLst/>
            </a:prstGeom>
            <a:noFill/>
          </p:spPr>
          <p:txBody>
            <a:bodyPr wrap="square" rtlCol="0">
              <a:spAutoFit/>
            </a:bodyPr>
            <a:lstStyle/>
            <a:p>
              <a:r>
                <a:rPr lang="en-US" sz="14400" dirty="0">
                  <a:latin typeface="+mj-lt"/>
                </a:rPr>
                <a:t>1</a:t>
              </a:r>
              <a:endParaRPr lang="en-CA" sz="14400" dirty="0">
                <a:latin typeface="+mj-lt"/>
              </a:endParaRPr>
            </a:p>
          </p:txBody>
        </p:sp>
      </p:grpSp>
      <p:grpSp>
        <p:nvGrpSpPr>
          <p:cNvPr id="15" name="Group 14">
            <a:extLst>
              <a:ext uri="{FF2B5EF4-FFF2-40B4-BE49-F238E27FC236}">
                <a16:creationId xmlns:a16="http://schemas.microsoft.com/office/drawing/2014/main" id="{70AB3330-ABAA-4507-96CD-8779BB439142}"/>
              </a:ext>
            </a:extLst>
          </p:cNvPr>
          <p:cNvGrpSpPr/>
          <p:nvPr/>
        </p:nvGrpSpPr>
        <p:grpSpPr>
          <a:xfrm>
            <a:off x="4572159" y="2748518"/>
            <a:ext cx="2838450" cy="2627927"/>
            <a:chOff x="4281487" y="2618978"/>
            <a:chExt cx="2838450" cy="2627927"/>
          </a:xfrm>
        </p:grpSpPr>
        <p:sp>
          <p:nvSpPr>
            <p:cNvPr id="9" name="TextBox 8">
              <a:extLst>
                <a:ext uri="{FF2B5EF4-FFF2-40B4-BE49-F238E27FC236}">
                  <a16:creationId xmlns:a16="http://schemas.microsoft.com/office/drawing/2014/main" id="{1D48E251-AB6F-4A96-B1DE-9506D9B08620}"/>
                </a:ext>
              </a:extLst>
            </p:cNvPr>
            <p:cNvSpPr txBox="1"/>
            <p:nvPr/>
          </p:nvSpPr>
          <p:spPr>
            <a:xfrm>
              <a:off x="4281487" y="4600574"/>
              <a:ext cx="2838450" cy="646331"/>
            </a:xfrm>
            <a:prstGeom prst="rect">
              <a:avLst/>
            </a:prstGeom>
          </p:spPr>
          <p:txBody>
            <a:bodyPr wrap="square" rtlCol="0">
              <a:spAutoFit/>
            </a:bodyPr>
            <a:lstStyle/>
            <a:p>
              <a:pPr algn="ctr"/>
              <a:r>
                <a:rPr lang="en-US" dirty="0"/>
                <a:t>Air-to-Ground Data Transmission</a:t>
              </a:r>
              <a:endParaRPr lang="en-CA" dirty="0"/>
            </a:p>
          </p:txBody>
        </p:sp>
        <p:sp>
          <p:nvSpPr>
            <p:cNvPr id="12" name="TextBox 11">
              <a:extLst>
                <a:ext uri="{FF2B5EF4-FFF2-40B4-BE49-F238E27FC236}">
                  <a16:creationId xmlns:a16="http://schemas.microsoft.com/office/drawing/2014/main" id="{EE96FF76-37F1-4E9D-8914-0704F5614BCC}"/>
                </a:ext>
              </a:extLst>
            </p:cNvPr>
            <p:cNvSpPr txBox="1"/>
            <p:nvPr/>
          </p:nvSpPr>
          <p:spPr>
            <a:xfrm>
              <a:off x="5064124" y="2618978"/>
              <a:ext cx="1273175" cy="2308324"/>
            </a:xfrm>
            <a:prstGeom prst="rect">
              <a:avLst/>
            </a:prstGeom>
            <a:noFill/>
          </p:spPr>
          <p:txBody>
            <a:bodyPr wrap="square" rtlCol="0">
              <a:spAutoFit/>
            </a:bodyPr>
            <a:lstStyle/>
            <a:p>
              <a:r>
                <a:rPr lang="en-US" sz="14400" dirty="0">
                  <a:latin typeface="+mj-lt"/>
                </a:rPr>
                <a:t>2</a:t>
              </a:r>
              <a:endParaRPr lang="en-CA" sz="14400" dirty="0">
                <a:latin typeface="+mj-lt"/>
              </a:endParaRPr>
            </a:p>
          </p:txBody>
        </p:sp>
      </p:grpSp>
      <p:grpSp>
        <p:nvGrpSpPr>
          <p:cNvPr id="16" name="Group 15">
            <a:extLst>
              <a:ext uri="{FF2B5EF4-FFF2-40B4-BE49-F238E27FC236}">
                <a16:creationId xmlns:a16="http://schemas.microsoft.com/office/drawing/2014/main" id="{394DCEA4-75BC-4BA2-8C6B-B0A656405EF9}"/>
              </a:ext>
            </a:extLst>
          </p:cNvPr>
          <p:cNvGrpSpPr/>
          <p:nvPr/>
        </p:nvGrpSpPr>
        <p:grpSpPr>
          <a:xfrm>
            <a:off x="7947342" y="2748518"/>
            <a:ext cx="2838450" cy="2627927"/>
            <a:chOff x="7231062" y="2618978"/>
            <a:chExt cx="2838450" cy="2627927"/>
          </a:xfrm>
        </p:grpSpPr>
        <p:sp>
          <p:nvSpPr>
            <p:cNvPr id="10" name="TextBox 9">
              <a:extLst>
                <a:ext uri="{FF2B5EF4-FFF2-40B4-BE49-F238E27FC236}">
                  <a16:creationId xmlns:a16="http://schemas.microsoft.com/office/drawing/2014/main" id="{1B3ADA4A-79AF-445D-9326-ED10C29D1061}"/>
                </a:ext>
              </a:extLst>
            </p:cNvPr>
            <p:cNvSpPr txBox="1"/>
            <p:nvPr/>
          </p:nvSpPr>
          <p:spPr>
            <a:xfrm>
              <a:off x="7231062" y="4600574"/>
              <a:ext cx="2838450" cy="646331"/>
            </a:xfrm>
            <a:prstGeom prst="rect">
              <a:avLst/>
            </a:prstGeom>
          </p:spPr>
          <p:txBody>
            <a:bodyPr wrap="square" rtlCol="0">
              <a:spAutoFit/>
            </a:bodyPr>
            <a:lstStyle/>
            <a:p>
              <a:pPr algn="ctr"/>
              <a:r>
                <a:rPr lang="en-US" dirty="0"/>
                <a:t>ML Implementation on FPGA</a:t>
              </a:r>
              <a:endParaRPr lang="en-CA" dirty="0"/>
            </a:p>
          </p:txBody>
        </p:sp>
        <p:sp>
          <p:nvSpPr>
            <p:cNvPr id="13" name="TextBox 12">
              <a:extLst>
                <a:ext uri="{FF2B5EF4-FFF2-40B4-BE49-F238E27FC236}">
                  <a16:creationId xmlns:a16="http://schemas.microsoft.com/office/drawing/2014/main" id="{37149A29-FD4C-4644-9FC8-0BB9F012EDA8}"/>
                </a:ext>
              </a:extLst>
            </p:cNvPr>
            <p:cNvSpPr txBox="1"/>
            <p:nvPr/>
          </p:nvSpPr>
          <p:spPr>
            <a:xfrm>
              <a:off x="8013700" y="2618978"/>
              <a:ext cx="1273175" cy="2308324"/>
            </a:xfrm>
            <a:prstGeom prst="rect">
              <a:avLst/>
            </a:prstGeom>
            <a:noFill/>
          </p:spPr>
          <p:txBody>
            <a:bodyPr wrap="square" rtlCol="0">
              <a:spAutoFit/>
            </a:bodyPr>
            <a:lstStyle/>
            <a:p>
              <a:r>
                <a:rPr lang="en-US" sz="14400" dirty="0">
                  <a:latin typeface="+mj-lt"/>
                </a:rPr>
                <a:t>3</a:t>
              </a:r>
              <a:endParaRPr lang="en-CA" sz="14400" dirty="0">
                <a:latin typeface="+mj-lt"/>
              </a:endParaRPr>
            </a:p>
          </p:txBody>
        </p:sp>
      </p:grpSp>
    </p:spTree>
    <p:extLst>
      <p:ext uri="{BB962C8B-B14F-4D97-AF65-F5344CB8AC3E}">
        <p14:creationId xmlns:p14="http://schemas.microsoft.com/office/powerpoint/2010/main" val="4262105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EBCC-8459-4317-9AF5-DA86354F22D3}"/>
              </a:ext>
            </a:extLst>
          </p:cNvPr>
          <p:cNvSpPr>
            <a:spLocks noGrp="1"/>
          </p:cNvSpPr>
          <p:nvPr>
            <p:ph type="title"/>
          </p:nvPr>
        </p:nvSpPr>
        <p:spPr/>
        <p:txBody>
          <a:bodyPr/>
          <a:lstStyle/>
          <a:p>
            <a:r>
              <a:rPr lang="en-US" dirty="0"/>
              <a:t>Viability</a:t>
            </a:r>
            <a:endParaRPr lang="en-CA" dirty="0"/>
          </a:p>
        </p:txBody>
      </p:sp>
      <p:sp>
        <p:nvSpPr>
          <p:cNvPr id="7" name="Content Placeholder 6">
            <a:extLst>
              <a:ext uri="{FF2B5EF4-FFF2-40B4-BE49-F238E27FC236}">
                <a16:creationId xmlns:a16="http://schemas.microsoft.com/office/drawing/2014/main" id="{137680D8-48D7-4E90-96DB-E619A4EBB4A1}"/>
              </a:ext>
            </a:extLst>
          </p:cNvPr>
          <p:cNvSpPr>
            <a:spLocks noGrp="1"/>
          </p:cNvSpPr>
          <p:nvPr>
            <p:ph idx="1"/>
          </p:nvPr>
        </p:nvSpPr>
        <p:spPr>
          <a:xfrm>
            <a:off x="838200" y="1623060"/>
            <a:ext cx="10515600" cy="4553903"/>
          </a:xfrm>
        </p:spPr>
        <p:txBody>
          <a:bodyPr/>
          <a:lstStyle/>
          <a:p>
            <a:r>
              <a:rPr lang="en-US" dirty="0"/>
              <a:t>All three objectives individually has existing solutions</a:t>
            </a:r>
          </a:p>
        </p:txBody>
      </p:sp>
      <p:sp>
        <p:nvSpPr>
          <p:cNvPr id="3" name="Date Placeholder 2">
            <a:extLst>
              <a:ext uri="{FF2B5EF4-FFF2-40B4-BE49-F238E27FC236}">
                <a16:creationId xmlns:a16="http://schemas.microsoft.com/office/drawing/2014/main" id="{41D343AC-3DEA-4068-921B-5FA74B22A16A}"/>
              </a:ext>
            </a:extLst>
          </p:cNvPr>
          <p:cNvSpPr>
            <a:spLocks noGrp="1"/>
          </p:cNvSpPr>
          <p:nvPr>
            <p:ph type="dt" sz="half" idx="10"/>
          </p:nvPr>
        </p:nvSpPr>
        <p:spPr/>
        <p:txBody>
          <a:bodyPr/>
          <a:lstStyle/>
          <a:p>
            <a:fld id="{8580D6E3-AEA6-4CA8-AFFF-940A175E2D73}" type="datetime1">
              <a:rPr lang="en-CA" smtClean="0"/>
              <a:t>2019-10-17</a:t>
            </a:fld>
            <a:endParaRPr lang="en-CA"/>
          </a:p>
        </p:txBody>
      </p:sp>
      <p:sp>
        <p:nvSpPr>
          <p:cNvPr id="4" name="Footer Placeholder 3">
            <a:extLst>
              <a:ext uri="{FF2B5EF4-FFF2-40B4-BE49-F238E27FC236}">
                <a16:creationId xmlns:a16="http://schemas.microsoft.com/office/drawing/2014/main" id="{1226DA96-5D6B-4C23-A3AF-9BF3CDD037D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B9A7900-99C8-49D4-A9AD-95F85377D8D5}"/>
              </a:ext>
            </a:extLst>
          </p:cNvPr>
          <p:cNvSpPr>
            <a:spLocks noGrp="1"/>
          </p:cNvSpPr>
          <p:nvPr>
            <p:ph type="sldNum" sz="quarter" idx="12"/>
          </p:nvPr>
        </p:nvSpPr>
        <p:spPr/>
        <p:txBody>
          <a:bodyPr/>
          <a:lstStyle/>
          <a:p>
            <a:fld id="{5723E0EB-F49A-4D7B-AD68-96F37100A139}" type="slidenum">
              <a:rPr lang="en-CA" smtClean="0"/>
              <a:t>15</a:t>
            </a:fld>
            <a:endParaRPr lang="en-CA" dirty="0"/>
          </a:p>
        </p:txBody>
      </p:sp>
      <p:grpSp>
        <p:nvGrpSpPr>
          <p:cNvPr id="24" name="Group 23">
            <a:extLst>
              <a:ext uri="{FF2B5EF4-FFF2-40B4-BE49-F238E27FC236}">
                <a16:creationId xmlns:a16="http://schemas.microsoft.com/office/drawing/2014/main" id="{0B6E6131-275C-437B-8437-FD3A37AE0F99}"/>
              </a:ext>
            </a:extLst>
          </p:cNvPr>
          <p:cNvGrpSpPr/>
          <p:nvPr/>
        </p:nvGrpSpPr>
        <p:grpSpPr>
          <a:xfrm>
            <a:off x="5089197" y="3938972"/>
            <a:ext cx="1816229" cy="1687547"/>
            <a:chOff x="5110246" y="3896827"/>
            <a:chExt cx="1816229" cy="1687547"/>
          </a:xfrm>
        </p:grpSpPr>
        <p:pic>
          <p:nvPicPr>
            <p:cNvPr id="19" name="Picture 18" descr="A close up of a device&#10;&#10;Description automatically generated">
              <a:extLst>
                <a:ext uri="{FF2B5EF4-FFF2-40B4-BE49-F238E27FC236}">
                  <a16:creationId xmlns:a16="http://schemas.microsoft.com/office/drawing/2014/main" id="{94206A6A-6233-4A04-8C23-64B5BD54660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10246" y="3896827"/>
              <a:ext cx="1725152" cy="1413187"/>
            </a:xfrm>
            <a:prstGeom prst="rect">
              <a:avLst/>
            </a:prstGeom>
          </p:spPr>
        </p:pic>
        <p:sp>
          <p:nvSpPr>
            <p:cNvPr id="20" name="TextBox 19">
              <a:extLst>
                <a:ext uri="{FF2B5EF4-FFF2-40B4-BE49-F238E27FC236}">
                  <a16:creationId xmlns:a16="http://schemas.microsoft.com/office/drawing/2014/main" id="{80DA0CD6-7760-4F67-8F3D-FDBE2D6C671A}"/>
                </a:ext>
              </a:extLst>
            </p:cNvPr>
            <p:cNvSpPr txBox="1"/>
            <p:nvPr/>
          </p:nvSpPr>
          <p:spPr>
            <a:xfrm>
              <a:off x="5201323" y="5215042"/>
              <a:ext cx="1725152" cy="369332"/>
            </a:xfrm>
            <a:prstGeom prst="rect">
              <a:avLst/>
            </a:prstGeom>
            <a:noFill/>
          </p:spPr>
          <p:txBody>
            <a:bodyPr wrap="none" rtlCol="0">
              <a:spAutoFit/>
            </a:bodyPr>
            <a:lstStyle/>
            <a:p>
              <a:pPr algn="ctr"/>
              <a:r>
                <a:rPr lang="en-US" dirty="0"/>
                <a:t>DJI DATALINK</a:t>
              </a:r>
              <a:endParaRPr lang="en-CA" dirty="0"/>
            </a:p>
          </p:txBody>
        </p:sp>
      </p:grpSp>
      <p:grpSp>
        <p:nvGrpSpPr>
          <p:cNvPr id="15" name="Group 14">
            <a:extLst>
              <a:ext uri="{FF2B5EF4-FFF2-40B4-BE49-F238E27FC236}">
                <a16:creationId xmlns:a16="http://schemas.microsoft.com/office/drawing/2014/main" id="{70AB3330-ABAA-4507-96CD-8779BB439142}"/>
              </a:ext>
            </a:extLst>
          </p:cNvPr>
          <p:cNvGrpSpPr/>
          <p:nvPr/>
        </p:nvGrpSpPr>
        <p:grpSpPr>
          <a:xfrm>
            <a:off x="4895334" y="2468850"/>
            <a:ext cx="2224881" cy="1431161"/>
            <a:chOff x="4327207" y="2618978"/>
            <a:chExt cx="2224881" cy="1431161"/>
          </a:xfrm>
        </p:grpSpPr>
        <p:sp>
          <p:nvSpPr>
            <p:cNvPr id="9" name="TextBox 8">
              <a:extLst>
                <a:ext uri="{FF2B5EF4-FFF2-40B4-BE49-F238E27FC236}">
                  <a16:creationId xmlns:a16="http://schemas.microsoft.com/office/drawing/2014/main" id="{1D48E251-AB6F-4A96-B1DE-9506D9B08620}"/>
                </a:ext>
              </a:extLst>
            </p:cNvPr>
            <p:cNvSpPr txBox="1"/>
            <p:nvPr/>
          </p:nvSpPr>
          <p:spPr>
            <a:xfrm>
              <a:off x="4327207" y="3588474"/>
              <a:ext cx="2224881" cy="461665"/>
            </a:xfrm>
            <a:prstGeom prst="rect">
              <a:avLst/>
            </a:prstGeom>
          </p:spPr>
          <p:txBody>
            <a:bodyPr wrap="square" rtlCol="0">
              <a:spAutoFit/>
            </a:bodyPr>
            <a:lstStyle/>
            <a:p>
              <a:pPr algn="ctr"/>
              <a:r>
                <a:rPr lang="en-US" sz="1200" dirty="0"/>
                <a:t>Air-to-Ground Data Transmission</a:t>
              </a:r>
              <a:endParaRPr lang="en-CA" sz="1200" dirty="0"/>
            </a:p>
          </p:txBody>
        </p:sp>
        <p:sp>
          <p:nvSpPr>
            <p:cNvPr id="12" name="TextBox 11">
              <a:extLst>
                <a:ext uri="{FF2B5EF4-FFF2-40B4-BE49-F238E27FC236}">
                  <a16:creationId xmlns:a16="http://schemas.microsoft.com/office/drawing/2014/main" id="{EE96FF76-37F1-4E9D-8914-0704F5614BCC}"/>
                </a:ext>
              </a:extLst>
            </p:cNvPr>
            <p:cNvSpPr txBox="1"/>
            <p:nvPr/>
          </p:nvSpPr>
          <p:spPr>
            <a:xfrm>
              <a:off x="5064124" y="2618978"/>
              <a:ext cx="1273175" cy="1200329"/>
            </a:xfrm>
            <a:prstGeom prst="rect">
              <a:avLst/>
            </a:prstGeom>
            <a:noFill/>
          </p:spPr>
          <p:txBody>
            <a:bodyPr wrap="square" rtlCol="0">
              <a:spAutoFit/>
            </a:bodyPr>
            <a:lstStyle/>
            <a:p>
              <a:r>
                <a:rPr lang="en-US" sz="7200" dirty="0">
                  <a:latin typeface="+mj-lt"/>
                </a:rPr>
                <a:t>2</a:t>
              </a:r>
              <a:endParaRPr lang="en-CA" sz="7200" dirty="0">
                <a:latin typeface="+mj-lt"/>
              </a:endParaRPr>
            </a:p>
          </p:txBody>
        </p:sp>
      </p:grpSp>
      <p:grpSp>
        <p:nvGrpSpPr>
          <p:cNvPr id="14" name="Group 13">
            <a:extLst>
              <a:ext uri="{FF2B5EF4-FFF2-40B4-BE49-F238E27FC236}">
                <a16:creationId xmlns:a16="http://schemas.microsoft.com/office/drawing/2014/main" id="{AECE625C-0147-4323-8599-85224FB33C36}"/>
              </a:ext>
            </a:extLst>
          </p:cNvPr>
          <p:cNvGrpSpPr/>
          <p:nvPr/>
        </p:nvGrpSpPr>
        <p:grpSpPr>
          <a:xfrm>
            <a:off x="1814574" y="2468850"/>
            <a:ext cx="2155825" cy="1431161"/>
            <a:chOff x="1387953" y="2491978"/>
            <a:chExt cx="2155825" cy="1431161"/>
          </a:xfrm>
        </p:grpSpPr>
        <p:sp>
          <p:nvSpPr>
            <p:cNvPr id="8" name="TextBox 7">
              <a:extLst>
                <a:ext uri="{FF2B5EF4-FFF2-40B4-BE49-F238E27FC236}">
                  <a16:creationId xmlns:a16="http://schemas.microsoft.com/office/drawing/2014/main" id="{A814F7A0-FAC1-4C82-AADC-1515341B3D27}"/>
                </a:ext>
              </a:extLst>
            </p:cNvPr>
            <p:cNvSpPr txBox="1"/>
            <p:nvPr/>
          </p:nvSpPr>
          <p:spPr>
            <a:xfrm>
              <a:off x="1387953" y="3461474"/>
              <a:ext cx="2155825" cy="461665"/>
            </a:xfrm>
            <a:prstGeom prst="rect">
              <a:avLst/>
            </a:prstGeom>
          </p:spPr>
          <p:txBody>
            <a:bodyPr wrap="square" rtlCol="0">
              <a:spAutoFit/>
            </a:bodyPr>
            <a:lstStyle/>
            <a:p>
              <a:pPr algn="ctr"/>
              <a:r>
                <a:rPr lang="en-US" sz="1200" dirty="0"/>
                <a:t>Integration of FPGA with a Drone</a:t>
              </a:r>
              <a:endParaRPr lang="en-CA" sz="1200" dirty="0"/>
            </a:p>
          </p:txBody>
        </p:sp>
        <p:sp>
          <p:nvSpPr>
            <p:cNvPr id="11" name="TextBox 10">
              <a:extLst>
                <a:ext uri="{FF2B5EF4-FFF2-40B4-BE49-F238E27FC236}">
                  <a16:creationId xmlns:a16="http://schemas.microsoft.com/office/drawing/2014/main" id="{F44C38A0-806F-46AE-AC36-4922E00239E4}"/>
                </a:ext>
              </a:extLst>
            </p:cNvPr>
            <p:cNvSpPr txBox="1"/>
            <p:nvPr/>
          </p:nvSpPr>
          <p:spPr>
            <a:xfrm>
              <a:off x="2166937" y="2491978"/>
              <a:ext cx="1076325" cy="1200329"/>
            </a:xfrm>
            <a:prstGeom prst="rect">
              <a:avLst/>
            </a:prstGeom>
            <a:noFill/>
          </p:spPr>
          <p:txBody>
            <a:bodyPr wrap="square" rtlCol="0">
              <a:spAutoFit/>
            </a:bodyPr>
            <a:lstStyle/>
            <a:p>
              <a:r>
                <a:rPr lang="en-US" sz="7200" dirty="0">
                  <a:latin typeface="+mj-lt"/>
                </a:rPr>
                <a:t>1</a:t>
              </a:r>
              <a:endParaRPr lang="en-CA" sz="7200" dirty="0">
                <a:latin typeface="+mj-lt"/>
              </a:endParaRPr>
            </a:p>
          </p:txBody>
        </p:sp>
      </p:grpSp>
      <p:grpSp>
        <p:nvGrpSpPr>
          <p:cNvPr id="23" name="Group 22">
            <a:extLst>
              <a:ext uri="{FF2B5EF4-FFF2-40B4-BE49-F238E27FC236}">
                <a16:creationId xmlns:a16="http://schemas.microsoft.com/office/drawing/2014/main" id="{0B1C4CE0-E382-41F0-A457-AF7A66FA1203}"/>
              </a:ext>
            </a:extLst>
          </p:cNvPr>
          <p:cNvGrpSpPr/>
          <p:nvPr/>
        </p:nvGrpSpPr>
        <p:grpSpPr>
          <a:xfrm>
            <a:off x="1814574" y="3938972"/>
            <a:ext cx="2155825" cy="1667270"/>
            <a:chOff x="2503487" y="4088914"/>
            <a:chExt cx="2155825" cy="1667270"/>
          </a:xfrm>
        </p:grpSpPr>
        <p:pic>
          <p:nvPicPr>
            <p:cNvPr id="17" name="Picture 16" descr="A picture containing sitting, table, black, computer&#10;&#10;Description automatically generated">
              <a:extLst>
                <a:ext uri="{FF2B5EF4-FFF2-40B4-BE49-F238E27FC236}">
                  <a16:creationId xmlns:a16="http://schemas.microsoft.com/office/drawing/2014/main" id="{2CF95DB8-9914-4C0B-B763-3B7BD426F0A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8125" r="90000">
                          <a14:foregroundMark x1="8125" y1="42250" x2="10000" y2="47375"/>
                          <a14:foregroundMark x1="89875" y1="41375" x2="89875" y2="44625"/>
                          <a14:foregroundMark x1="36500" y1="65125" x2="40625" y2="67000"/>
                          <a14:backgroundMark x1="5875" y1="64625" x2="32375" y2="76750"/>
                          <a14:backgroundMark x1="32375" y1="76750" x2="62000" y2="78750"/>
                          <a14:backgroundMark x1="62000" y1="78750" x2="76625" y2="75625"/>
                        </a14:backgroundRemoval>
                      </a14:imgEffect>
                    </a14:imgLayer>
                  </a14:imgProps>
                </a:ext>
                <a:ext uri="{28A0092B-C50C-407E-A947-70E740481C1C}">
                  <a14:useLocalDpi xmlns:a14="http://schemas.microsoft.com/office/drawing/2010/main" val="0"/>
                </a:ext>
              </a:extLst>
            </a:blip>
            <a:stretch>
              <a:fillRect/>
            </a:stretch>
          </p:blipFill>
          <p:spPr>
            <a:xfrm>
              <a:off x="3002677" y="4088914"/>
              <a:ext cx="1172884" cy="1172884"/>
            </a:xfrm>
            <a:prstGeom prst="rect">
              <a:avLst/>
            </a:prstGeom>
          </p:spPr>
        </p:pic>
        <p:sp>
          <p:nvSpPr>
            <p:cNvPr id="18" name="TextBox 17">
              <a:extLst>
                <a:ext uri="{FF2B5EF4-FFF2-40B4-BE49-F238E27FC236}">
                  <a16:creationId xmlns:a16="http://schemas.microsoft.com/office/drawing/2014/main" id="{FF4E47C0-85E4-4C80-96D7-5E1072251EE4}"/>
                </a:ext>
              </a:extLst>
            </p:cNvPr>
            <p:cNvSpPr txBox="1"/>
            <p:nvPr/>
          </p:nvSpPr>
          <p:spPr>
            <a:xfrm>
              <a:off x="2503487" y="5109853"/>
              <a:ext cx="2155825" cy="646331"/>
            </a:xfrm>
            <a:prstGeom prst="rect">
              <a:avLst/>
            </a:prstGeom>
            <a:noFill/>
          </p:spPr>
          <p:txBody>
            <a:bodyPr wrap="square" rtlCol="0">
              <a:spAutoFit/>
            </a:bodyPr>
            <a:lstStyle/>
            <a:p>
              <a:pPr algn="ctr"/>
              <a:r>
                <a:rPr lang="en-US" dirty="0" err="1"/>
                <a:t>Aerotenna</a:t>
              </a:r>
              <a:r>
                <a:rPr lang="en-US" dirty="0"/>
                <a:t> FPGA flight controller</a:t>
              </a:r>
              <a:endParaRPr lang="en-CA" dirty="0"/>
            </a:p>
          </p:txBody>
        </p:sp>
      </p:grpSp>
      <p:grpSp>
        <p:nvGrpSpPr>
          <p:cNvPr id="16" name="Group 15">
            <a:extLst>
              <a:ext uri="{FF2B5EF4-FFF2-40B4-BE49-F238E27FC236}">
                <a16:creationId xmlns:a16="http://schemas.microsoft.com/office/drawing/2014/main" id="{394DCEA4-75BC-4BA2-8C6B-B0A656405EF9}"/>
              </a:ext>
            </a:extLst>
          </p:cNvPr>
          <p:cNvGrpSpPr/>
          <p:nvPr/>
        </p:nvGrpSpPr>
        <p:grpSpPr>
          <a:xfrm>
            <a:off x="8440676" y="2468850"/>
            <a:ext cx="1636713" cy="1431161"/>
            <a:chOff x="7650162" y="2618978"/>
            <a:chExt cx="1636713" cy="1431161"/>
          </a:xfrm>
        </p:grpSpPr>
        <p:sp>
          <p:nvSpPr>
            <p:cNvPr id="10" name="TextBox 9">
              <a:extLst>
                <a:ext uri="{FF2B5EF4-FFF2-40B4-BE49-F238E27FC236}">
                  <a16:creationId xmlns:a16="http://schemas.microsoft.com/office/drawing/2014/main" id="{1B3ADA4A-79AF-445D-9326-ED10C29D1061}"/>
                </a:ext>
              </a:extLst>
            </p:cNvPr>
            <p:cNvSpPr txBox="1"/>
            <p:nvPr/>
          </p:nvSpPr>
          <p:spPr>
            <a:xfrm>
              <a:off x="7650162" y="3588474"/>
              <a:ext cx="1615758" cy="461665"/>
            </a:xfrm>
            <a:prstGeom prst="rect">
              <a:avLst/>
            </a:prstGeom>
          </p:spPr>
          <p:txBody>
            <a:bodyPr wrap="square" rtlCol="0">
              <a:spAutoFit/>
            </a:bodyPr>
            <a:lstStyle/>
            <a:p>
              <a:pPr algn="ctr"/>
              <a:r>
                <a:rPr lang="en-US" sz="1200" dirty="0"/>
                <a:t>ML Implementation on FPGA</a:t>
              </a:r>
              <a:endParaRPr lang="en-CA" sz="1200" dirty="0"/>
            </a:p>
          </p:txBody>
        </p:sp>
        <p:sp>
          <p:nvSpPr>
            <p:cNvPr id="13" name="TextBox 12">
              <a:extLst>
                <a:ext uri="{FF2B5EF4-FFF2-40B4-BE49-F238E27FC236}">
                  <a16:creationId xmlns:a16="http://schemas.microsoft.com/office/drawing/2014/main" id="{37149A29-FD4C-4644-9FC8-0BB9F012EDA8}"/>
                </a:ext>
              </a:extLst>
            </p:cNvPr>
            <p:cNvSpPr txBox="1"/>
            <p:nvPr/>
          </p:nvSpPr>
          <p:spPr>
            <a:xfrm>
              <a:off x="8013700" y="2618978"/>
              <a:ext cx="1273175" cy="1200329"/>
            </a:xfrm>
            <a:prstGeom prst="rect">
              <a:avLst/>
            </a:prstGeom>
            <a:noFill/>
          </p:spPr>
          <p:txBody>
            <a:bodyPr wrap="square" rtlCol="0">
              <a:spAutoFit/>
            </a:bodyPr>
            <a:lstStyle/>
            <a:p>
              <a:r>
                <a:rPr lang="en-US" sz="7200" dirty="0">
                  <a:latin typeface="+mj-lt"/>
                </a:rPr>
                <a:t>3</a:t>
              </a:r>
              <a:endParaRPr lang="en-CA" sz="7200" dirty="0">
                <a:latin typeface="+mj-lt"/>
              </a:endParaRPr>
            </a:p>
          </p:txBody>
        </p:sp>
      </p:grpSp>
      <p:grpSp>
        <p:nvGrpSpPr>
          <p:cNvPr id="25" name="Group 24">
            <a:extLst>
              <a:ext uri="{FF2B5EF4-FFF2-40B4-BE49-F238E27FC236}">
                <a16:creationId xmlns:a16="http://schemas.microsoft.com/office/drawing/2014/main" id="{42FD9BB0-F98D-4AFD-9D4D-020D3F0A4E5D}"/>
              </a:ext>
            </a:extLst>
          </p:cNvPr>
          <p:cNvGrpSpPr/>
          <p:nvPr/>
        </p:nvGrpSpPr>
        <p:grpSpPr>
          <a:xfrm>
            <a:off x="8045151" y="4109072"/>
            <a:ext cx="2224882" cy="1636083"/>
            <a:chOff x="7398808" y="4088914"/>
            <a:chExt cx="2224882" cy="1636083"/>
          </a:xfrm>
        </p:grpSpPr>
        <p:pic>
          <p:nvPicPr>
            <p:cNvPr id="21" name="Picture 20" descr="A picture containing food&#10;&#10;Description automatically generated">
              <a:extLst>
                <a:ext uri="{FF2B5EF4-FFF2-40B4-BE49-F238E27FC236}">
                  <a16:creationId xmlns:a16="http://schemas.microsoft.com/office/drawing/2014/main" id="{4B9AD40B-D629-43A6-B1F6-60CC9D454F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73" y="4088914"/>
              <a:ext cx="989752" cy="989752"/>
            </a:xfrm>
            <a:prstGeom prst="rect">
              <a:avLst/>
            </a:prstGeom>
          </p:spPr>
        </p:pic>
        <p:sp>
          <p:nvSpPr>
            <p:cNvPr id="22" name="TextBox 21">
              <a:extLst>
                <a:ext uri="{FF2B5EF4-FFF2-40B4-BE49-F238E27FC236}">
                  <a16:creationId xmlns:a16="http://schemas.microsoft.com/office/drawing/2014/main" id="{8920691D-6179-4B1F-9DF9-21A6B03ECC8B}"/>
                </a:ext>
              </a:extLst>
            </p:cNvPr>
            <p:cNvSpPr txBox="1"/>
            <p:nvPr/>
          </p:nvSpPr>
          <p:spPr>
            <a:xfrm>
              <a:off x="7398808" y="5078666"/>
              <a:ext cx="2224882" cy="646331"/>
            </a:xfrm>
            <a:prstGeom prst="rect">
              <a:avLst/>
            </a:prstGeom>
            <a:noFill/>
          </p:spPr>
          <p:txBody>
            <a:bodyPr wrap="square" rtlCol="0">
              <a:spAutoFit/>
            </a:bodyPr>
            <a:lstStyle/>
            <a:p>
              <a:pPr algn="ctr"/>
              <a:r>
                <a:rPr lang="en-US" dirty="0" err="1"/>
                <a:t>SymbioticEDA</a:t>
              </a:r>
              <a:r>
                <a:rPr lang="en-US" dirty="0"/>
                <a:t> MARLANN</a:t>
              </a:r>
              <a:endParaRPr lang="en-CA" dirty="0"/>
            </a:p>
          </p:txBody>
        </p:sp>
      </p:grpSp>
    </p:spTree>
    <p:extLst>
      <p:ext uri="{BB962C8B-B14F-4D97-AF65-F5344CB8AC3E}">
        <p14:creationId xmlns:p14="http://schemas.microsoft.com/office/powerpoint/2010/main" val="2799680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3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EBCC-8459-4317-9AF5-DA86354F22D3}"/>
              </a:ext>
            </a:extLst>
          </p:cNvPr>
          <p:cNvSpPr>
            <a:spLocks noGrp="1"/>
          </p:cNvSpPr>
          <p:nvPr>
            <p:ph type="title"/>
          </p:nvPr>
        </p:nvSpPr>
        <p:spPr/>
        <p:txBody>
          <a:bodyPr/>
          <a:lstStyle/>
          <a:p>
            <a:r>
              <a:rPr lang="en-US" dirty="0"/>
              <a:t>Viability</a:t>
            </a:r>
            <a:endParaRPr lang="en-CA" dirty="0"/>
          </a:p>
        </p:txBody>
      </p:sp>
      <p:sp>
        <p:nvSpPr>
          <p:cNvPr id="7" name="Content Placeholder 6">
            <a:extLst>
              <a:ext uri="{FF2B5EF4-FFF2-40B4-BE49-F238E27FC236}">
                <a16:creationId xmlns:a16="http://schemas.microsoft.com/office/drawing/2014/main" id="{137680D8-48D7-4E90-96DB-E619A4EBB4A1}"/>
              </a:ext>
            </a:extLst>
          </p:cNvPr>
          <p:cNvSpPr>
            <a:spLocks noGrp="1"/>
          </p:cNvSpPr>
          <p:nvPr>
            <p:ph idx="1"/>
          </p:nvPr>
        </p:nvSpPr>
        <p:spPr/>
        <p:txBody>
          <a:bodyPr/>
          <a:lstStyle/>
          <a:p>
            <a:r>
              <a:rPr lang="en-US" dirty="0"/>
              <a:t>Combination of the three will further this field of research</a:t>
            </a:r>
          </a:p>
          <a:p>
            <a:r>
              <a:rPr lang="en-US" dirty="0"/>
              <a:t>This project is a </a:t>
            </a:r>
            <a:r>
              <a:rPr lang="en-US" dirty="0">
                <a:latin typeface="+mj-lt"/>
              </a:rPr>
              <a:t>proof-of-concept</a:t>
            </a:r>
          </a:p>
        </p:txBody>
      </p:sp>
      <p:sp>
        <p:nvSpPr>
          <p:cNvPr id="3" name="Date Placeholder 2">
            <a:extLst>
              <a:ext uri="{FF2B5EF4-FFF2-40B4-BE49-F238E27FC236}">
                <a16:creationId xmlns:a16="http://schemas.microsoft.com/office/drawing/2014/main" id="{41D343AC-3DEA-4068-921B-5FA74B22A16A}"/>
              </a:ext>
            </a:extLst>
          </p:cNvPr>
          <p:cNvSpPr>
            <a:spLocks noGrp="1"/>
          </p:cNvSpPr>
          <p:nvPr>
            <p:ph type="dt" sz="half" idx="10"/>
          </p:nvPr>
        </p:nvSpPr>
        <p:spPr/>
        <p:txBody>
          <a:bodyPr/>
          <a:lstStyle/>
          <a:p>
            <a:fld id="{8580D6E3-AEA6-4CA8-AFFF-940A175E2D73}" type="datetime1">
              <a:rPr lang="en-CA" smtClean="0"/>
              <a:t>2019-10-17</a:t>
            </a:fld>
            <a:endParaRPr lang="en-CA"/>
          </a:p>
        </p:txBody>
      </p:sp>
      <p:sp>
        <p:nvSpPr>
          <p:cNvPr id="4" name="Footer Placeholder 3">
            <a:extLst>
              <a:ext uri="{FF2B5EF4-FFF2-40B4-BE49-F238E27FC236}">
                <a16:creationId xmlns:a16="http://schemas.microsoft.com/office/drawing/2014/main" id="{1226DA96-5D6B-4C23-A3AF-9BF3CDD037D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B9A7900-99C8-49D4-A9AD-95F85377D8D5}"/>
              </a:ext>
            </a:extLst>
          </p:cNvPr>
          <p:cNvSpPr>
            <a:spLocks noGrp="1"/>
          </p:cNvSpPr>
          <p:nvPr>
            <p:ph type="sldNum" sz="quarter" idx="12"/>
          </p:nvPr>
        </p:nvSpPr>
        <p:spPr/>
        <p:txBody>
          <a:bodyPr/>
          <a:lstStyle/>
          <a:p>
            <a:fld id="{5723E0EB-F49A-4D7B-AD68-96F37100A139}" type="slidenum">
              <a:rPr lang="en-CA" smtClean="0"/>
              <a:t>16</a:t>
            </a:fld>
            <a:endParaRPr lang="en-CA" dirty="0"/>
          </a:p>
        </p:txBody>
      </p:sp>
    </p:spTree>
    <p:extLst>
      <p:ext uri="{BB962C8B-B14F-4D97-AF65-F5344CB8AC3E}">
        <p14:creationId xmlns:p14="http://schemas.microsoft.com/office/powerpoint/2010/main" val="2782186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2073905" y="1997839"/>
            <a:ext cx="8044189" cy="2862322"/>
          </a:xfrm>
          <a:prstGeom prst="rect">
            <a:avLst/>
          </a:prstGeom>
          <a:noFill/>
        </p:spPr>
        <p:txBody>
          <a:bodyPr wrap="none" rtlCol="0">
            <a:spAutoFit/>
          </a:bodyPr>
          <a:lstStyle/>
          <a:p>
            <a:pPr algn="ctr"/>
            <a:r>
              <a:rPr lang="en-US" sz="18000" dirty="0">
                <a:latin typeface="+mj-lt"/>
              </a:rPr>
              <a:t>Risks?</a:t>
            </a:r>
            <a:endParaRPr lang="en-CA" sz="18000" dirty="0">
              <a:latin typeface="+mj-lt"/>
            </a:endParaRPr>
          </a:p>
        </p:txBody>
      </p:sp>
    </p:spTree>
    <p:extLst>
      <p:ext uri="{BB962C8B-B14F-4D97-AF65-F5344CB8AC3E}">
        <p14:creationId xmlns:p14="http://schemas.microsoft.com/office/powerpoint/2010/main" val="1578638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4ED85-E925-4C29-AF79-32B097ECFD28}"/>
              </a:ext>
            </a:extLst>
          </p:cNvPr>
          <p:cNvSpPr>
            <a:spLocks noGrp="1"/>
          </p:cNvSpPr>
          <p:nvPr>
            <p:ph type="title"/>
          </p:nvPr>
        </p:nvSpPr>
        <p:spPr/>
        <p:txBody>
          <a:bodyPr/>
          <a:lstStyle/>
          <a:p>
            <a:r>
              <a:rPr lang="en-US" dirty="0"/>
              <a:t>Risks</a:t>
            </a:r>
            <a:endParaRPr lang="en-CA" dirty="0"/>
          </a:p>
        </p:txBody>
      </p:sp>
      <p:grpSp>
        <p:nvGrpSpPr>
          <p:cNvPr id="21" name="Group 20">
            <a:extLst>
              <a:ext uri="{FF2B5EF4-FFF2-40B4-BE49-F238E27FC236}">
                <a16:creationId xmlns:a16="http://schemas.microsoft.com/office/drawing/2014/main" id="{454DC011-385B-4D3A-B332-71A7BD6A49C0}"/>
              </a:ext>
            </a:extLst>
          </p:cNvPr>
          <p:cNvGrpSpPr/>
          <p:nvPr/>
        </p:nvGrpSpPr>
        <p:grpSpPr>
          <a:xfrm>
            <a:off x="820911" y="1493838"/>
            <a:ext cx="1919115" cy="2581162"/>
            <a:chOff x="1457797" y="1690688"/>
            <a:chExt cx="1919115" cy="2581162"/>
          </a:xfrm>
        </p:grpSpPr>
        <p:sp>
          <p:nvSpPr>
            <p:cNvPr id="4" name="TextBox 3">
              <a:extLst>
                <a:ext uri="{FF2B5EF4-FFF2-40B4-BE49-F238E27FC236}">
                  <a16:creationId xmlns:a16="http://schemas.microsoft.com/office/drawing/2014/main" id="{38461248-175B-4F95-AA28-A9A7E3F712F2}"/>
                </a:ext>
              </a:extLst>
            </p:cNvPr>
            <p:cNvSpPr txBox="1"/>
            <p:nvPr/>
          </p:nvSpPr>
          <p:spPr>
            <a:xfrm>
              <a:off x="1457797" y="3748630"/>
              <a:ext cx="1919115" cy="523220"/>
            </a:xfrm>
            <a:prstGeom prst="rect">
              <a:avLst/>
            </a:prstGeom>
            <a:noFill/>
          </p:spPr>
          <p:txBody>
            <a:bodyPr wrap="none" rtlCol="0">
              <a:spAutoFit/>
            </a:bodyPr>
            <a:lstStyle/>
            <a:p>
              <a:r>
                <a:rPr lang="en-US" sz="2800" dirty="0">
                  <a:latin typeface="+mj-lt"/>
                </a:rPr>
                <a:t>Hardware</a:t>
              </a:r>
              <a:endParaRPr lang="en-CA" sz="2800" dirty="0">
                <a:latin typeface="+mj-lt"/>
              </a:endParaRPr>
            </a:p>
          </p:txBody>
        </p:sp>
        <p:pic>
          <p:nvPicPr>
            <p:cNvPr id="8" name="Graphic 7" descr="Processor">
              <a:extLst>
                <a:ext uri="{FF2B5EF4-FFF2-40B4-BE49-F238E27FC236}">
                  <a16:creationId xmlns:a16="http://schemas.microsoft.com/office/drawing/2014/main" id="{BFC91A47-163F-43F4-9807-8EAF465DB0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7355" y="1690688"/>
              <a:ext cx="1800000" cy="1800000"/>
            </a:xfrm>
            <a:prstGeom prst="rect">
              <a:avLst/>
            </a:prstGeom>
          </p:spPr>
        </p:pic>
      </p:grpSp>
      <p:grpSp>
        <p:nvGrpSpPr>
          <p:cNvPr id="23" name="Group 22">
            <a:extLst>
              <a:ext uri="{FF2B5EF4-FFF2-40B4-BE49-F238E27FC236}">
                <a16:creationId xmlns:a16="http://schemas.microsoft.com/office/drawing/2014/main" id="{A617FCD3-97D4-4F15-A632-6D8CE3E01E8E}"/>
              </a:ext>
            </a:extLst>
          </p:cNvPr>
          <p:cNvGrpSpPr/>
          <p:nvPr/>
        </p:nvGrpSpPr>
        <p:grpSpPr>
          <a:xfrm>
            <a:off x="6842991" y="1493838"/>
            <a:ext cx="1800000" cy="2581162"/>
            <a:chOff x="6461921" y="1690688"/>
            <a:chExt cx="1800000" cy="2581162"/>
          </a:xfrm>
        </p:grpSpPr>
        <p:sp>
          <p:nvSpPr>
            <p:cNvPr id="6" name="TextBox 5">
              <a:extLst>
                <a:ext uri="{FF2B5EF4-FFF2-40B4-BE49-F238E27FC236}">
                  <a16:creationId xmlns:a16="http://schemas.microsoft.com/office/drawing/2014/main" id="{69C18FD8-65C1-4AE3-810A-55032C4FBC15}"/>
                </a:ext>
              </a:extLst>
            </p:cNvPr>
            <p:cNvSpPr txBox="1"/>
            <p:nvPr/>
          </p:nvSpPr>
          <p:spPr>
            <a:xfrm>
              <a:off x="6620372" y="3748630"/>
              <a:ext cx="1483098" cy="523220"/>
            </a:xfrm>
            <a:prstGeom prst="rect">
              <a:avLst/>
            </a:prstGeom>
            <a:noFill/>
          </p:spPr>
          <p:txBody>
            <a:bodyPr wrap="none" rtlCol="0">
              <a:spAutoFit/>
            </a:bodyPr>
            <a:lstStyle/>
            <a:p>
              <a:r>
                <a:rPr lang="en-US" sz="2800" dirty="0">
                  <a:latin typeface="+mj-lt"/>
                </a:rPr>
                <a:t>Legacy</a:t>
              </a:r>
              <a:endParaRPr lang="en-CA" sz="2800" dirty="0">
                <a:latin typeface="+mj-lt"/>
              </a:endParaRPr>
            </a:p>
          </p:txBody>
        </p:sp>
        <p:pic>
          <p:nvPicPr>
            <p:cNvPr id="10" name="Graphic 9" descr="Tools">
              <a:extLst>
                <a:ext uri="{FF2B5EF4-FFF2-40B4-BE49-F238E27FC236}">
                  <a16:creationId xmlns:a16="http://schemas.microsoft.com/office/drawing/2014/main" id="{B258751C-C221-4E94-9510-7752E8FDED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61921" y="1690688"/>
              <a:ext cx="1800000" cy="1800000"/>
            </a:xfrm>
            <a:prstGeom prst="rect">
              <a:avLst/>
            </a:prstGeom>
          </p:spPr>
        </p:pic>
      </p:grpSp>
      <p:grpSp>
        <p:nvGrpSpPr>
          <p:cNvPr id="22" name="Group 21">
            <a:extLst>
              <a:ext uri="{FF2B5EF4-FFF2-40B4-BE49-F238E27FC236}">
                <a16:creationId xmlns:a16="http://schemas.microsoft.com/office/drawing/2014/main" id="{6E49A18F-5781-4DBE-A6BC-04F69947CC8D}"/>
              </a:ext>
            </a:extLst>
          </p:cNvPr>
          <p:cNvGrpSpPr/>
          <p:nvPr/>
        </p:nvGrpSpPr>
        <p:grpSpPr>
          <a:xfrm>
            <a:off x="3560937" y="1493838"/>
            <a:ext cx="2568332" cy="2581162"/>
            <a:chOff x="3605472" y="1690688"/>
            <a:chExt cx="2568332" cy="2581162"/>
          </a:xfrm>
        </p:grpSpPr>
        <p:sp>
          <p:nvSpPr>
            <p:cNvPr id="3" name="TextBox 2">
              <a:extLst>
                <a:ext uri="{FF2B5EF4-FFF2-40B4-BE49-F238E27FC236}">
                  <a16:creationId xmlns:a16="http://schemas.microsoft.com/office/drawing/2014/main" id="{0963213B-25DD-492E-B314-CC974B8660F7}"/>
                </a:ext>
              </a:extLst>
            </p:cNvPr>
            <p:cNvSpPr txBox="1"/>
            <p:nvPr/>
          </p:nvSpPr>
          <p:spPr>
            <a:xfrm>
              <a:off x="3605472" y="3748630"/>
              <a:ext cx="2568332" cy="523220"/>
            </a:xfrm>
            <a:prstGeom prst="rect">
              <a:avLst/>
            </a:prstGeom>
            <a:noFill/>
          </p:spPr>
          <p:txBody>
            <a:bodyPr wrap="none" rtlCol="0">
              <a:spAutoFit/>
            </a:bodyPr>
            <a:lstStyle/>
            <a:p>
              <a:r>
                <a:rPr lang="en-US" sz="2800" dirty="0">
                  <a:latin typeface="+mj-lt"/>
                </a:rPr>
                <a:t>Management</a:t>
              </a:r>
              <a:endParaRPr lang="en-CA" sz="2800" dirty="0">
                <a:latin typeface="+mj-lt"/>
              </a:endParaRPr>
            </a:p>
          </p:txBody>
        </p:sp>
        <p:pic>
          <p:nvPicPr>
            <p:cNvPr id="14" name="Graphic 13" descr="Cheers">
              <a:extLst>
                <a:ext uri="{FF2B5EF4-FFF2-40B4-BE49-F238E27FC236}">
                  <a16:creationId xmlns:a16="http://schemas.microsoft.com/office/drawing/2014/main" id="{D72F12DD-04CB-48C1-B5E7-980F9D961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989638" y="1690688"/>
              <a:ext cx="1800000" cy="1800000"/>
            </a:xfrm>
            <a:prstGeom prst="rect">
              <a:avLst/>
            </a:prstGeom>
          </p:spPr>
        </p:pic>
      </p:grpSp>
      <p:grpSp>
        <p:nvGrpSpPr>
          <p:cNvPr id="24" name="Group 23">
            <a:extLst>
              <a:ext uri="{FF2B5EF4-FFF2-40B4-BE49-F238E27FC236}">
                <a16:creationId xmlns:a16="http://schemas.microsoft.com/office/drawing/2014/main" id="{D242C179-E5E0-40FA-B65A-CD631E6EE674}"/>
              </a:ext>
            </a:extLst>
          </p:cNvPr>
          <p:cNvGrpSpPr/>
          <p:nvPr/>
        </p:nvGrpSpPr>
        <p:grpSpPr>
          <a:xfrm>
            <a:off x="9571091" y="1489236"/>
            <a:ext cx="1800000" cy="2581162"/>
            <a:chOff x="8934203" y="1690688"/>
            <a:chExt cx="1800000" cy="2581162"/>
          </a:xfrm>
        </p:grpSpPr>
        <p:sp>
          <p:nvSpPr>
            <p:cNvPr id="5" name="TextBox 4">
              <a:extLst>
                <a:ext uri="{FF2B5EF4-FFF2-40B4-BE49-F238E27FC236}">
                  <a16:creationId xmlns:a16="http://schemas.microsoft.com/office/drawing/2014/main" id="{28FB24F7-4C0F-40FE-8D9F-7132D8121F1F}"/>
                </a:ext>
              </a:extLst>
            </p:cNvPr>
            <p:cNvSpPr txBox="1"/>
            <p:nvPr/>
          </p:nvSpPr>
          <p:spPr>
            <a:xfrm>
              <a:off x="8938765" y="3748630"/>
              <a:ext cx="1790875" cy="523220"/>
            </a:xfrm>
            <a:prstGeom prst="rect">
              <a:avLst/>
            </a:prstGeom>
            <a:noFill/>
          </p:spPr>
          <p:txBody>
            <a:bodyPr wrap="none" rtlCol="0">
              <a:spAutoFit/>
            </a:bodyPr>
            <a:lstStyle/>
            <a:p>
              <a:r>
                <a:rPr lang="en-US" sz="2800" dirty="0">
                  <a:latin typeface="+mj-lt"/>
                </a:rPr>
                <a:t>Software</a:t>
              </a:r>
              <a:endParaRPr lang="en-CA" sz="2800" dirty="0">
                <a:latin typeface="+mj-lt"/>
              </a:endParaRPr>
            </a:p>
          </p:txBody>
        </p:sp>
        <p:pic>
          <p:nvPicPr>
            <p:cNvPr id="16" name="Graphic 15" descr="Web design">
              <a:extLst>
                <a:ext uri="{FF2B5EF4-FFF2-40B4-BE49-F238E27FC236}">
                  <a16:creationId xmlns:a16="http://schemas.microsoft.com/office/drawing/2014/main" id="{10836BC3-CFB0-4283-ADA8-319A17970BE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4203" y="1690688"/>
              <a:ext cx="1800000" cy="1800000"/>
            </a:xfrm>
            <a:prstGeom prst="rect">
              <a:avLst/>
            </a:prstGeom>
          </p:spPr>
        </p:pic>
      </p:grpSp>
      <p:sp>
        <p:nvSpPr>
          <p:cNvPr id="19" name="TextBox 18">
            <a:extLst>
              <a:ext uri="{FF2B5EF4-FFF2-40B4-BE49-F238E27FC236}">
                <a16:creationId xmlns:a16="http://schemas.microsoft.com/office/drawing/2014/main" id="{A5A59A0B-B507-41B6-841E-60BE02F9B3F0}"/>
              </a:ext>
            </a:extLst>
          </p:cNvPr>
          <p:cNvSpPr txBox="1"/>
          <p:nvPr/>
        </p:nvSpPr>
        <p:spPr>
          <a:xfrm>
            <a:off x="743309" y="4169396"/>
            <a:ext cx="1673856" cy="1231106"/>
          </a:xfrm>
          <a:prstGeom prst="rect">
            <a:avLst/>
          </a:prstGeom>
          <a:noFill/>
        </p:spPr>
        <p:txBody>
          <a:bodyPr wrap="square" rtlCol="0">
            <a:spAutoFit/>
          </a:bodyPr>
          <a:lstStyle/>
          <a:p>
            <a:pPr>
              <a:spcAft>
                <a:spcPts val="1200"/>
              </a:spcAft>
            </a:pPr>
            <a:r>
              <a:rPr lang="en-US" dirty="0"/>
              <a:t>Flight crashes</a:t>
            </a:r>
          </a:p>
          <a:p>
            <a:pPr>
              <a:spcAft>
                <a:spcPts val="1200"/>
              </a:spcAft>
            </a:pPr>
            <a:r>
              <a:rPr lang="en-US" dirty="0"/>
              <a:t>Loss of FPGA</a:t>
            </a:r>
          </a:p>
          <a:p>
            <a:pPr>
              <a:spcAft>
                <a:spcPts val="1200"/>
              </a:spcAft>
            </a:pPr>
            <a:r>
              <a:rPr lang="en-US" dirty="0"/>
              <a:t>Loss of drone</a:t>
            </a:r>
          </a:p>
        </p:txBody>
      </p:sp>
      <p:pic>
        <p:nvPicPr>
          <p:cNvPr id="26" name="Graphic 25" descr="Warning">
            <a:extLst>
              <a:ext uri="{FF2B5EF4-FFF2-40B4-BE49-F238E27FC236}">
                <a16:creationId xmlns:a16="http://schemas.microsoft.com/office/drawing/2014/main" id="{85E2F20D-EE7F-4B37-B3BF-5C24443A9DE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16729" y="2779817"/>
            <a:ext cx="720000" cy="720000"/>
          </a:xfrm>
          <a:prstGeom prst="rect">
            <a:avLst/>
          </a:prstGeom>
        </p:spPr>
      </p:pic>
      <p:pic>
        <p:nvPicPr>
          <p:cNvPr id="27" name="Graphic 26" descr="Warning">
            <a:extLst>
              <a:ext uri="{FF2B5EF4-FFF2-40B4-BE49-F238E27FC236}">
                <a16:creationId xmlns:a16="http://schemas.microsoft.com/office/drawing/2014/main" id="{A97EB591-AF07-47F9-AAA3-C7B366A1AD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45780" y="2779817"/>
            <a:ext cx="720000" cy="720000"/>
          </a:xfrm>
          <a:prstGeom prst="rect">
            <a:avLst/>
          </a:prstGeom>
        </p:spPr>
      </p:pic>
      <p:pic>
        <p:nvPicPr>
          <p:cNvPr id="28" name="Graphic 27" descr="Warning">
            <a:extLst>
              <a:ext uri="{FF2B5EF4-FFF2-40B4-BE49-F238E27FC236}">
                <a16:creationId xmlns:a16="http://schemas.microsoft.com/office/drawing/2014/main" id="{96A6BD2E-4B19-4B42-8F8B-9AA4BEE02A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27720" y="2779817"/>
            <a:ext cx="720000" cy="720000"/>
          </a:xfrm>
          <a:prstGeom prst="rect">
            <a:avLst/>
          </a:prstGeom>
        </p:spPr>
      </p:pic>
      <p:pic>
        <p:nvPicPr>
          <p:cNvPr id="29" name="Graphic 28" descr="Warning">
            <a:extLst>
              <a:ext uri="{FF2B5EF4-FFF2-40B4-BE49-F238E27FC236}">
                <a16:creationId xmlns:a16="http://schemas.microsoft.com/office/drawing/2014/main" id="{DD76FFD8-C3BC-4220-A15A-A8C155F063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93360" y="2779817"/>
            <a:ext cx="720000" cy="720000"/>
          </a:xfrm>
          <a:prstGeom prst="rect">
            <a:avLst/>
          </a:prstGeom>
        </p:spPr>
      </p:pic>
      <p:sp>
        <p:nvSpPr>
          <p:cNvPr id="33" name="TextBox 32">
            <a:extLst>
              <a:ext uri="{FF2B5EF4-FFF2-40B4-BE49-F238E27FC236}">
                <a16:creationId xmlns:a16="http://schemas.microsoft.com/office/drawing/2014/main" id="{8E3498C3-E354-4DDE-8029-D978794A7681}"/>
              </a:ext>
            </a:extLst>
          </p:cNvPr>
          <p:cNvSpPr txBox="1"/>
          <p:nvPr/>
        </p:nvSpPr>
        <p:spPr>
          <a:xfrm>
            <a:off x="3366116" y="4174570"/>
            <a:ext cx="2957973" cy="1231106"/>
          </a:xfrm>
          <a:prstGeom prst="rect">
            <a:avLst/>
          </a:prstGeom>
          <a:noFill/>
        </p:spPr>
        <p:txBody>
          <a:bodyPr wrap="square" rtlCol="0">
            <a:spAutoFit/>
          </a:bodyPr>
          <a:lstStyle/>
          <a:p>
            <a:pPr>
              <a:spcAft>
                <a:spcPts val="1200"/>
              </a:spcAft>
            </a:pPr>
            <a:r>
              <a:rPr lang="en-US" dirty="0"/>
              <a:t>Insufficient commitment</a:t>
            </a:r>
          </a:p>
          <a:p>
            <a:pPr>
              <a:spcAft>
                <a:spcPts val="1200"/>
              </a:spcAft>
            </a:pPr>
            <a:r>
              <a:rPr lang="en-US" dirty="0"/>
              <a:t>Poor task management</a:t>
            </a:r>
          </a:p>
          <a:p>
            <a:pPr>
              <a:spcAft>
                <a:spcPts val="1200"/>
              </a:spcAft>
            </a:pPr>
            <a:r>
              <a:rPr lang="en-US" dirty="0"/>
              <a:t>Poor decision making</a:t>
            </a:r>
          </a:p>
        </p:txBody>
      </p:sp>
      <p:sp>
        <p:nvSpPr>
          <p:cNvPr id="34" name="TextBox 33">
            <a:extLst>
              <a:ext uri="{FF2B5EF4-FFF2-40B4-BE49-F238E27FC236}">
                <a16:creationId xmlns:a16="http://schemas.microsoft.com/office/drawing/2014/main" id="{D763DF37-30C5-400A-B3C3-DB314C78D50E}"/>
              </a:ext>
            </a:extLst>
          </p:cNvPr>
          <p:cNvSpPr txBox="1"/>
          <p:nvPr/>
        </p:nvSpPr>
        <p:spPr>
          <a:xfrm>
            <a:off x="6713019" y="4142510"/>
            <a:ext cx="2388982" cy="1354217"/>
          </a:xfrm>
          <a:prstGeom prst="rect">
            <a:avLst/>
          </a:prstGeom>
          <a:noFill/>
        </p:spPr>
        <p:txBody>
          <a:bodyPr wrap="square" rtlCol="0">
            <a:spAutoFit/>
          </a:bodyPr>
          <a:lstStyle/>
          <a:p>
            <a:pPr>
              <a:spcAft>
                <a:spcPts val="1200"/>
              </a:spcAft>
            </a:pPr>
            <a:r>
              <a:rPr lang="en-US" dirty="0"/>
              <a:t>Low repairability / maintainability</a:t>
            </a:r>
          </a:p>
          <a:p>
            <a:pPr>
              <a:spcAft>
                <a:spcPts val="1200"/>
              </a:spcAft>
            </a:pPr>
            <a:r>
              <a:rPr lang="en-US" dirty="0"/>
              <a:t>Client doesn’t know how to operate</a:t>
            </a:r>
          </a:p>
        </p:txBody>
      </p:sp>
      <p:sp>
        <p:nvSpPr>
          <p:cNvPr id="35" name="TextBox 34">
            <a:extLst>
              <a:ext uri="{FF2B5EF4-FFF2-40B4-BE49-F238E27FC236}">
                <a16:creationId xmlns:a16="http://schemas.microsoft.com/office/drawing/2014/main" id="{915CABF3-6C91-4B77-BDC2-065555EB30B9}"/>
              </a:ext>
            </a:extLst>
          </p:cNvPr>
          <p:cNvSpPr txBox="1"/>
          <p:nvPr/>
        </p:nvSpPr>
        <p:spPr>
          <a:xfrm>
            <a:off x="9571091" y="4169396"/>
            <a:ext cx="2388982" cy="1077218"/>
          </a:xfrm>
          <a:prstGeom prst="rect">
            <a:avLst/>
          </a:prstGeom>
          <a:noFill/>
        </p:spPr>
        <p:txBody>
          <a:bodyPr wrap="square" rtlCol="0">
            <a:spAutoFit/>
          </a:bodyPr>
          <a:lstStyle/>
          <a:p>
            <a:pPr>
              <a:spcAft>
                <a:spcPts val="1200"/>
              </a:spcAft>
            </a:pPr>
            <a:r>
              <a:rPr lang="en-US" dirty="0"/>
              <a:t>Tech. debt</a:t>
            </a:r>
          </a:p>
          <a:p>
            <a:pPr>
              <a:spcAft>
                <a:spcPts val="1200"/>
              </a:spcAft>
            </a:pPr>
            <a:r>
              <a:rPr lang="en-US" dirty="0"/>
              <a:t>Inadequate documentation</a:t>
            </a:r>
          </a:p>
        </p:txBody>
      </p:sp>
      <p:sp>
        <p:nvSpPr>
          <p:cNvPr id="7" name="Date Placeholder 6">
            <a:extLst>
              <a:ext uri="{FF2B5EF4-FFF2-40B4-BE49-F238E27FC236}">
                <a16:creationId xmlns:a16="http://schemas.microsoft.com/office/drawing/2014/main" id="{D15C6452-B424-49B5-9E55-3B0321C323DA}"/>
              </a:ext>
            </a:extLst>
          </p:cNvPr>
          <p:cNvSpPr>
            <a:spLocks noGrp="1"/>
          </p:cNvSpPr>
          <p:nvPr>
            <p:ph type="dt" sz="half" idx="10"/>
          </p:nvPr>
        </p:nvSpPr>
        <p:spPr>
          <a:xfrm>
            <a:off x="838200" y="6350000"/>
            <a:ext cx="2743200" cy="365125"/>
          </a:xfrm>
        </p:spPr>
        <p:txBody>
          <a:bodyPr/>
          <a:lstStyle/>
          <a:p>
            <a:fld id="{3325251A-05E8-424F-A809-D028D42400E6}" type="datetime1">
              <a:rPr lang="en-CA" smtClean="0"/>
              <a:t>2019-10-17</a:t>
            </a:fld>
            <a:endParaRPr lang="en-CA"/>
          </a:p>
        </p:txBody>
      </p:sp>
      <p:sp>
        <p:nvSpPr>
          <p:cNvPr id="9" name="Footer Placeholder 8">
            <a:extLst>
              <a:ext uri="{FF2B5EF4-FFF2-40B4-BE49-F238E27FC236}">
                <a16:creationId xmlns:a16="http://schemas.microsoft.com/office/drawing/2014/main" id="{D0874070-45AA-43E1-A3F5-68CA4A4AEE1F}"/>
              </a:ext>
            </a:extLst>
          </p:cNvPr>
          <p:cNvSpPr>
            <a:spLocks noGrp="1"/>
          </p:cNvSpPr>
          <p:nvPr>
            <p:ph type="ftr" sz="quarter" idx="11"/>
          </p:nvPr>
        </p:nvSpPr>
        <p:spPr>
          <a:xfrm>
            <a:off x="4038600" y="6350000"/>
            <a:ext cx="4114800" cy="365125"/>
          </a:xfrm>
        </p:spPr>
        <p:txBody>
          <a:bodyPr/>
          <a:lstStyle/>
          <a:p>
            <a:endParaRPr lang="en-CA" dirty="0"/>
          </a:p>
        </p:txBody>
      </p:sp>
      <p:sp>
        <p:nvSpPr>
          <p:cNvPr id="11" name="Slide Number Placeholder 10">
            <a:extLst>
              <a:ext uri="{FF2B5EF4-FFF2-40B4-BE49-F238E27FC236}">
                <a16:creationId xmlns:a16="http://schemas.microsoft.com/office/drawing/2014/main" id="{A8684EBA-302C-465F-BD92-7D98DD9C8FD2}"/>
              </a:ext>
            </a:extLst>
          </p:cNvPr>
          <p:cNvSpPr>
            <a:spLocks noGrp="1"/>
          </p:cNvSpPr>
          <p:nvPr>
            <p:ph type="sldNum" sz="quarter" idx="12"/>
          </p:nvPr>
        </p:nvSpPr>
        <p:spPr>
          <a:xfrm>
            <a:off x="8610600" y="6350000"/>
            <a:ext cx="2743200" cy="365125"/>
          </a:xfrm>
        </p:spPr>
        <p:txBody>
          <a:bodyPr/>
          <a:lstStyle/>
          <a:p>
            <a:fld id="{5723E0EB-F49A-4D7B-AD68-96F37100A139}" type="slidenum">
              <a:rPr lang="en-CA" smtClean="0"/>
              <a:t>18</a:t>
            </a:fld>
            <a:endParaRPr lang="en-CA" dirty="0"/>
          </a:p>
        </p:txBody>
      </p:sp>
    </p:spTree>
    <p:custDataLst>
      <p:tags r:id="rId1"/>
    </p:custDataLst>
    <p:extLst>
      <p:ext uri="{BB962C8B-B14F-4D97-AF65-F5344CB8AC3E}">
        <p14:creationId xmlns:p14="http://schemas.microsoft.com/office/powerpoint/2010/main" val="34331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300"/>
                                        <p:tgtEl>
                                          <p:spTgt spid="21"/>
                                        </p:tgtEl>
                                      </p:cBhvr>
                                    </p:animEffect>
                                  </p:childTnLst>
                                </p:cTn>
                              </p:par>
                              <p:par>
                                <p:cTn id="8" presetID="10" presetClass="entr" presetSubtype="0" fill="hold"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300"/>
                                        <p:tgtEl>
                                          <p:spTgt spid="23"/>
                                        </p:tgtEl>
                                      </p:cBhvr>
                                    </p:animEffect>
                                  </p:childTnLst>
                                </p:cTn>
                              </p:par>
                              <p:par>
                                <p:cTn id="14" presetID="10" presetClass="entr" presetSubtype="0" fill="hold" nodeType="withEffect">
                                  <p:stCondLst>
                                    <p:cond delay="3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300"/>
                                        <p:tgtEl>
                                          <p:spTgt spid="24"/>
                                        </p:tgtEl>
                                      </p:cBhvr>
                                    </p:animEffect>
                                  </p:childTnLst>
                                </p:cTn>
                              </p:par>
                            </p:childTnLst>
                          </p:cTn>
                        </p:par>
                        <p:par>
                          <p:cTn id="17" fill="hold">
                            <p:stCondLst>
                              <p:cond delay="600"/>
                            </p:stCondLst>
                            <p:childTnLst>
                              <p:par>
                                <p:cTn id="18" presetID="53" presetClass="entr" presetSubtype="16"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300" fill="hold"/>
                                        <p:tgtEl>
                                          <p:spTgt spid="26"/>
                                        </p:tgtEl>
                                        <p:attrNameLst>
                                          <p:attrName>ppt_w</p:attrName>
                                        </p:attrNameLst>
                                      </p:cBhvr>
                                      <p:tavLst>
                                        <p:tav tm="0">
                                          <p:val>
                                            <p:fltVal val="0"/>
                                          </p:val>
                                        </p:tav>
                                        <p:tav tm="100000">
                                          <p:val>
                                            <p:strVal val="#ppt_w"/>
                                          </p:val>
                                        </p:tav>
                                      </p:tavLst>
                                    </p:anim>
                                    <p:anim calcmode="lin" valueType="num">
                                      <p:cBhvr>
                                        <p:cTn id="21" dur="300" fill="hold"/>
                                        <p:tgtEl>
                                          <p:spTgt spid="26"/>
                                        </p:tgtEl>
                                        <p:attrNameLst>
                                          <p:attrName>ppt_h</p:attrName>
                                        </p:attrNameLst>
                                      </p:cBhvr>
                                      <p:tavLst>
                                        <p:tav tm="0">
                                          <p:val>
                                            <p:fltVal val="0"/>
                                          </p:val>
                                        </p:tav>
                                        <p:tav tm="100000">
                                          <p:val>
                                            <p:strVal val="#ppt_h"/>
                                          </p:val>
                                        </p:tav>
                                      </p:tavLst>
                                    </p:anim>
                                    <p:animEffect transition="in" filter="fade">
                                      <p:cBhvr>
                                        <p:cTn id="22" dur="300"/>
                                        <p:tgtEl>
                                          <p:spTgt spid="26"/>
                                        </p:tgtEl>
                                      </p:cBhvr>
                                    </p:animEffect>
                                  </p:childTnLst>
                                </p:cTn>
                              </p:par>
                              <p:par>
                                <p:cTn id="23" presetID="53" presetClass="entr" presetSubtype="16" fill="hold" nodeType="withEffect">
                                  <p:stCondLst>
                                    <p:cond delay="100"/>
                                  </p:stCondLst>
                                  <p:childTnLst>
                                    <p:set>
                                      <p:cBhvr>
                                        <p:cTn id="24" dur="1" fill="hold">
                                          <p:stCondLst>
                                            <p:cond delay="0"/>
                                          </p:stCondLst>
                                        </p:cTn>
                                        <p:tgtEl>
                                          <p:spTgt spid="27"/>
                                        </p:tgtEl>
                                        <p:attrNameLst>
                                          <p:attrName>style.visibility</p:attrName>
                                        </p:attrNameLst>
                                      </p:cBhvr>
                                      <p:to>
                                        <p:strVal val="visible"/>
                                      </p:to>
                                    </p:set>
                                    <p:anim calcmode="lin" valueType="num">
                                      <p:cBhvr>
                                        <p:cTn id="25" dur="300" fill="hold"/>
                                        <p:tgtEl>
                                          <p:spTgt spid="27"/>
                                        </p:tgtEl>
                                        <p:attrNameLst>
                                          <p:attrName>ppt_w</p:attrName>
                                        </p:attrNameLst>
                                      </p:cBhvr>
                                      <p:tavLst>
                                        <p:tav tm="0">
                                          <p:val>
                                            <p:fltVal val="0"/>
                                          </p:val>
                                        </p:tav>
                                        <p:tav tm="100000">
                                          <p:val>
                                            <p:strVal val="#ppt_w"/>
                                          </p:val>
                                        </p:tav>
                                      </p:tavLst>
                                    </p:anim>
                                    <p:anim calcmode="lin" valueType="num">
                                      <p:cBhvr>
                                        <p:cTn id="26" dur="300" fill="hold"/>
                                        <p:tgtEl>
                                          <p:spTgt spid="27"/>
                                        </p:tgtEl>
                                        <p:attrNameLst>
                                          <p:attrName>ppt_h</p:attrName>
                                        </p:attrNameLst>
                                      </p:cBhvr>
                                      <p:tavLst>
                                        <p:tav tm="0">
                                          <p:val>
                                            <p:fltVal val="0"/>
                                          </p:val>
                                        </p:tav>
                                        <p:tav tm="100000">
                                          <p:val>
                                            <p:strVal val="#ppt_h"/>
                                          </p:val>
                                        </p:tav>
                                      </p:tavLst>
                                    </p:anim>
                                    <p:animEffect transition="in" filter="fade">
                                      <p:cBhvr>
                                        <p:cTn id="27" dur="300"/>
                                        <p:tgtEl>
                                          <p:spTgt spid="27"/>
                                        </p:tgtEl>
                                      </p:cBhvr>
                                    </p:animEffect>
                                  </p:childTnLst>
                                </p:cTn>
                              </p:par>
                              <p:par>
                                <p:cTn id="28" presetID="53" presetClass="entr" presetSubtype="16" fill="hold" nodeType="withEffect">
                                  <p:stCondLst>
                                    <p:cond delay="200"/>
                                  </p:stCondLst>
                                  <p:childTnLst>
                                    <p:set>
                                      <p:cBhvr>
                                        <p:cTn id="29" dur="1" fill="hold">
                                          <p:stCondLst>
                                            <p:cond delay="0"/>
                                          </p:stCondLst>
                                        </p:cTn>
                                        <p:tgtEl>
                                          <p:spTgt spid="28"/>
                                        </p:tgtEl>
                                        <p:attrNameLst>
                                          <p:attrName>style.visibility</p:attrName>
                                        </p:attrNameLst>
                                      </p:cBhvr>
                                      <p:to>
                                        <p:strVal val="visible"/>
                                      </p:to>
                                    </p:set>
                                    <p:anim calcmode="lin" valueType="num">
                                      <p:cBhvr>
                                        <p:cTn id="30" dur="300" fill="hold"/>
                                        <p:tgtEl>
                                          <p:spTgt spid="28"/>
                                        </p:tgtEl>
                                        <p:attrNameLst>
                                          <p:attrName>ppt_w</p:attrName>
                                        </p:attrNameLst>
                                      </p:cBhvr>
                                      <p:tavLst>
                                        <p:tav tm="0">
                                          <p:val>
                                            <p:fltVal val="0"/>
                                          </p:val>
                                        </p:tav>
                                        <p:tav tm="100000">
                                          <p:val>
                                            <p:strVal val="#ppt_w"/>
                                          </p:val>
                                        </p:tav>
                                      </p:tavLst>
                                    </p:anim>
                                    <p:anim calcmode="lin" valueType="num">
                                      <p:cBhvr>
                                        <p:cTn id="31" dur="300" fill="hold"/>
                                        <p:tgtEl>
                                          <p:spTgt spid="28"/>
                                        </p:tgtEl>
                                        <p:attrNameLst>
                                          <p:attrName>ppt_h</p:attrName>
                                        </p:attrNameLst>
                                      </p:cBhvr>
                                      <p:tavLst>
                                        <p:tav tm="0">
                                          <p:val>
                                            <p:fltVal val="0"/>
                                          </p:val>
                                        </p:tav>
                                        <p:tav tm="100000">
                                          <p:val>
                                            <p:strVal val="#ppt_h"/>
                                          </p:val>
                                        </p:tav>
                                      </p:tavLst>
                                    </p:anim>
                                    <p:animEffect transition="in" filter="fade">
                                      <p:cBhvr>
                                        <p:cTn id="32" dur="300"/>
                                        <p:tgtEl>
                                          <p:spTgt spid="28"/>
                                        </p:tgtEl>
                                      </p:cBhvr>
                                    </p:animEffect>
                                  </p:childTnLst>
                                </p:cTn>
                              </p:par>
                              <p:par>
                                <p:cTn id="33" presetID="53" presetClass="entr" presetSubtype="16" fill="hold" nodeType="withEffect">
                                  <p:stCondLst>
                                    <p:cond delay="300"/>
                                  </p:stCondLst>
                                  <p:childTnLst>
                                    <p:set>
                                      <p:cBhvr>
                                        <p:cTn id="34" dur="1" fill="hold">
                                          <p:stCondLst>
                                            <p:cond delay="0"/>
                                          </p:stCondLst>
                                        </p:cTn>
                                        <p:tgtEl>
                                          <p:spTgt spid="29"/>
                                        </p:tgtEl>
                                        <p:attrNameLst>
                                          <p:attrName>style.visibility</p:attrName>
                                        </p:attrNameLst>
                                      </p:cBhvr>
                                      <p:to>
                                        <p:strVal val="visible"/>
                                      </p:to>
                                    </p:set>
                                    <p:anim calcmode="lin" valueType="num">
                                      <p:cBhvr>
                                        <p:cTn id="35" dur="300" fill="hold"/>
                                        <p:tgtEl>
                                          <p:spTgt spid="29"/>
                                        </p:tgtEl>
                                        <p:attrNameLst>
                                          <p:attrName>ppt_w</p:attrName>
                                        </p:attrNameLst>
                                      </p:cBhvr>
                                      <p:tavLst>
                                        <p:tav tm="0">
                                          <p:val>
                                            <p:fltVal val="0"/>
                                          </p:val>
                                        </p:tav>
                                        <p:tav tm="100000">
                                          <p:val>
                                            <p:strVal val="#ppt_w"/>
                                          </p:val>
                                        </p:tav>
                                      </p:tavLst>
                                    </p:anim>
                                    <p:anim calcmode="lin" valueType="num">
                                      <p:cBhvr>
                                        <p:cTn id="36" dur="300" fill="hold"/>
                                        <p:tgtEl>
                                          <p:spTgt spid="29"/>
                                        </p:tgtEl>
                                        <p:attrNameLst>
                                          <p:attrName>ppt_h</p:attrName>
                                        </p:attrNameLst>
                                      </p:cBhvr>
                                      <p:tavLst>
                                        <p:tav tm="0">
                                          <p:val>
                                            <p:fltVal val="0"/>
                                          </p:val>
                                        </p:tav>
                                        <p:tav tm="100000">
                                          <p:val>
                                            <p:strVal val="#ppt_h"/>
                                          </p:val>
                                        </p:tav>
                                      </p:tavLst>
                                    </p:anim>
                                    <p:animEffect transition="in" filter="fade">
                                      <p:cBhvr>
                                        <p:cTn id="37" dur="3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3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3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3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3" grpId="0"/>
      <p:bldP spid="3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4ED85-E925-4C29-AF79-32B097ECFD28}"/>
              </a:ext>
            </a:extLst>
          </p:cNvPr>
          <p:cNvSpPr>
            <a:spLocks noGrp="1"/>
          </p:cNvSpPr>
          <p:nvPr>
            <p:ph type="title"/>
          </p:nvPr>
        </p:nvSpPr>
        <p:spPr/>
        <p:txBody>
          <a:bodyPr/>
          <a:lstStyle/>
          <a:p>
            <a:r>
              <a:rPr lang="en-US" dirty="0"/>
              <a:t>Risk Management</a:t>
            </a:r>
            <a:endParaRPr lang="en-CA" dirty="0"/>
          </a:p>
        </p:txBody>
      </p:sp>
      <p:sp>
        <p:nvSpPr>
          <p:cNvPr id="3" name="Date Placeholder 2">
            <a:extLst>
              <a:ext uri="{FF2B5EF4-FFF2-40B4-BE49-F238E27FC236}">
                <a16:creationId xmlns:a16="http://schemas.microsoft.com/office/drawing/2014/main" id="{C7572C95-5B39-4B0A-A295-51482CCAB9D6}"/>
              </a:ext>
            </a:extLst>
          </p:cNvPr>
          <p:cNvSpPr>
            <a:spLocks noGrp="1"/>
          </p:cNvSpPr>
          <p:nvPr>
            <p:ph type="dt" sz="half" idx="10"/>
          </p:nvPr>
        </p:nvSpPr>
        <p:spPr/>
        <p:txBody>
          <a:bodyPr/>
          <a:lstStyle/>
          <a:p>
            <a:fld id="{568A5161-4ABD-45FA-B16E-E157273B5F61}" type="datetime1">
              <a:rPr lang="en-CA" smtClean="0"/>
              <a:t>2019-10-17</a:t>
            </a:fld>
            <a:endParaRPr lang="en-CA"/>
          </a:p>
        </p:txBody>
      </p:sp>
      <p:sp>
        <p:nvSpPr>
          <p:cNvPr id="4" name="Footer Placeholder 3">
            <a:extLst>
              <a:ext uri="{FF2B5EF4-FFF2-40B4-BE49-F238E27FC236}">
                <a16:creationId xmlns:a16="http://schemas.microsoft.com/office/drawing/2014/main" id="{FE29AE1C-5512-4594-9EE5-6F85D930524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9FA1D6F-A3DE-4A3B-B174-634642B104FF}"/>
              </a:ext>
            </a:extLst>
          </p:cNvPr>
          <p:cNvSpPr>
            <a:spLocks noGrp="1"/>
          </p:cNvSpPr>
          <p:nvPr>
            <p:ph type="sldNum" sz="quarter" idx="12"/>
          </p:nvPr>
        </p:nvSpPr>
        <p:spPr/>
        <p:txBody>
          <a:bodyPr/>
          <a:lstStyle/>
          <a:p>
            <a:fld id="{5723E0EB-F49A-4D7B-AD68-96F37100A139}" type="slidenum">
              <a:rPr lang="en-CA" smtClean="0"/>
              <a:t>19</a:t>
            </a:fld>
            <a:endParaRPr lang="en-CA" dirty="0"/>
          </a:p>
        </p:txBody>
      </p:sp>
      <p:sp>
        <p:nvSpPr>
          <p:cNvPr id="7" name="TextBox 6">
            <a:extLst>
              <a:ext uri="{FF2B5EF4-FFF2-40B4-BE49-F238E27FC236}">
                <a16:creationId xmlns:a16="http://schemas.microsoft.com/office/drawing/2014/main" id="{715283A5-76F9-481C-BB1D-2477AE0A79C4}"/>
              </a:ext>
            </a:extLst>
          </p:cNvPr>
          <p:cNvSpPr txBox="1"/>
          <p:nvPr/>
        </p:nvSpPr>
        <p:spPr>
          <a:xfrm>
            <a:off x="838200" y="1690688"/>
            <a:ext cx="6184900" cy="369332"/>
          </a:xfrm>
          <a:prstGeom prst="rect">
            <a:avLst/>
          </a:prstGeom>
          <a:noFill/>
        </p:spPr>
        <p:txBody>
          <a:bodyPr wrap="square" rtlCol="0">
            <a:spAutoFit/>
          </a:bodyPr>
          <a:lstStyle/>
          <a:p>
            <a:r>
              <a:rPr lang="en-US" dirty="0"/>
              <a:t>We keep track of an updated copy of the </a:t>
            </a:r>
            <a:r>
              <a:rPr lang="en-US" i="1" dirty="0">
                <a:latin typeface="+mj-lt"/>
              </a:rPr>
              <a:t>risk profile</a:t>
            </a:r>
            <a:endParaRPr lang="en-CA" i="1" dirty="0">
              <a:latin typeface="+mj-lt"/>
            </a:endParaRPr>
          </a:p>
        </p:txBody>
      </p:sp>
      <p:grpSp>
        <p:nvGrpSpPr>
          <p:cNvPr id="16" name="Group 15">
            <a:extLst>
              <a:ext uri="{FF2B5EF4-FFF2-40B4-BE49-F238E27FC236}">
                <a16:creationId xmlns:a16="http://schemas.microsoft.com/office/drawing/2014/main" id="{F2751A12-6BE4-4E47-A131-DC15DB57BB43}"/>
              </a:ext>
            </a:extLst>
          </p:cNvPr>
          <p:cNvGrpSpPr/>
          <p:nvPr/>
        </p:nvGrpSpPr>
        <p:grpSpPr>
          <a:xfrm>
            <a:off x="7697012" y="1504479"/>
            <a:ext cx="2982875" cy="3472580"/>
            <a:chOff x="1974850" y="1793249"/>
            <a:chExt cx="3441700" cy="4006732"/>
          </a:xfrm>
          <a:scene3d>
            <a:camera prst="perspectiveRelaxedModerately"/>
            <a:lightRig rig="threePt" dir="t"/>
          </a:scene3d>
        </p:grpSpPr>
        <p:pic>
          <p:nvPicPr>
            <p:cNvPr id="6" name="Picture 5">
              <a:extLst>
                <a:ext uri="{FF2B5EF4-FFF2-40B4-BE49-F238E27FC236}">
                  <a16:creationId xmlns:a16="http://schemas.microsoft.com/office/drawing/2014/main" id="{EE65EC75-D967-4A29-AE3A-1378F7362FB7}"/>
                </a:ext>
              </a:extLst>
            </p:cNvPr>
            <p:cNvPicPr>
              <a:picLocks noChangeAspect="1"/>
            </p:cNvPicPr>
            <p:nvPr/>
          </p:nvPicPr>
          <p:blipFill>
            <a:blip r:embed="rId3"/>
            <a:stretch>
              <a:fillRect/>
            </a:stretch>
          </p:blipFill>
          <p:spPr>
            <a:xfrm>
              <a:off x="2209800" y="1793249"/>
              <a:ext cx="3206750" cy="3917832"/>
            </a:xfrm>
            <a:prstGeom prst="rect">
              <a:avLst/>
            </a:prstGeom>
            <a:effectLst>
              <a:outerShdw blurRad="50800" dist="38100" algn="l" rotWithShape="0">
                <a:prstClr val="black">
                  <a:alpha val="40000"/>
                </a:prstClr>
              </a:outerShdw>
            </a:effectLst>
          </p:spPr>
        </p:pic>
        <p:pic>
          <p:nvPicPr>
            <p:cNvPr id="14" name="Picture 13">
              <a:extLst>
                <a:ext uri="{FF2B5EF4-FFF2-40B4-BE49-F238E27FC236}">
                  <a16:creationId xmlns:a16="http://schemas.microsoft.com/office/drawing/2014/main" id="{965DB1AC-FC1E-4BF5-9CEA-F2EEA46A57AB}"/>
                </a:ext>
              </a:extLst>
            </p:cNvPr>
            <p:cNvPicPr>
              <a:picLocks noChangeAspect="1"/>
            </p:cNvPicPr>
            <p:nvPr/>
          </p:nvPicPr>
          <p:blipFill>
            <a:blip r:embed="rId3"/>
            <a:stretch>
              <a:fillRect/>
            </a:stretch>
          </p:blipFill>
          <p:spPr>
            <a:xfrm>
              <a:off x="2101850" y="1837699"/>
              <a:ext cx="3206750" cy="3917832"/>
            </a:xfrm>
            <a:prstGeom prst="rect">
              <a:avLst/>
            </a:prstGeom>
            <a:effectLst>
              <a:outerShdw blurRad="50800" dist="38100" algn="l" rotWithShape="0">
                <a:prstClr val="black">
                  <a:alpha val="40000"/>
                </a:prstClr>
              </a:outerShdw>
            </a:effectLst>
          </p:spPr>
        </p:pic>
        <p:pic>
          <p:nvPicPr>
            <p:cNvPr id="15" name="Picture 14">
              <a:extLst>
                <a:ext uri="{FF2B5EF4-FFF2-40B4-BE49-F238E27FC236}">
                  <a16:creationId xmlns:a16="http://schemas.microsoft.com/office/drawing/2014/main" id="{0FD3FDD9-AFAC-4F96-A2F8-7C7B2D846312}"/>
                </a:ext>
              </a:extLst>
            </p:cNvPr>
            <p:cNvPicPr>
              <a:picLocks noChangeAspect="1"/>
            </p:cNvPicPr>
            <p:nvPr/>
          </p:nvPicPr>
          <p:blipFill>
            <a:blip r:embed="rId3"/>
            <a:stretch>
              <a:fillRect/>
            </a:stretch>
          </p:blipFill>
          <p:spPr>
            <a:xfrm>
              <a:off x="1974850" y="1882149"/>
              <a:ext cx="3206750" cy="3917832"/>
            </a:xfrm>
            <a:prstGeom prst="rect">
              <a:avLst/>
            </a:prstGeom>
            <a:effectLst>
              <a:outerShdw blurRad="50800" dist="38100" algn="l" rotWithShape="0">
                <a:prstClr val="black">
                  <a:alpha val="40000"/>
                </a:prstClr>
              </a:outerShdw>
            </a:effectLst>
          </p:spPr>
        </p:pic>
      </p:grpSp>
      <p:sp>
        <p:nvSpPr>
          <p:cNvPr id="17" name="TextBox 16">
            <a:extLst>
              <a:ext uri="{FF2B5EF4-FFF2-40B4-BE49-F238E27FC236}">
                <a16:creationId xmlns:a16="http://schemas.microsoft.com/office/drawing/2014/main" id="{BE7F0326-C53E-42E3-856B-D1173398A203}"/>
              </a:ext>
            </a:extLst>
          </p:cNvPr>
          <p:cNvSpPr txBox="1"/>
          <p:nvPr/>
        </p:nvSpPr>
        <p:spPr>
          <a:xfrm>
            <a:off x="838200" y="2584765"/>
            <a:ext cx="6184900" cy="1231106"/>
          </a:xfrm>
          <a:prstGeom prst="rect">
            <a:avLst/>
          </a:prstGeom>
          <a:noFill/>
        </p:spPr>
        <p:txBody>
          <a:bodyPr wrap="square" rtlCol="0">
            <a:spAutoFit/>
          </a:bodyPr>
          <a:lstStyle/>
          <a:p>
            <a:pPr>
              <a:spcAft>
                <a:spcPts val="1200"/>
              </a:spcAft>
            </a:pPr>
            <a:r>
              <a:rPr lang="en-US" i="1" dirty="0">
                <a:latin typeface="+mj-lt"/>
              </a:rPr>
              <a:t>Active mitigation </a:t>
            </a:r>
            <a:r>
              <a:rPr lang="en-US" dirty="0"/>
              <a:t>on risks with index ≥ 0.4</a:t>
            </a:r>
          </a:p>
          <a:p>
            <a:pPr lvl="1">
              <a:spcAft>
                <a:spcPts val="1200"/>
              </a:spcAft>
            </a:pPr>
            <a:r>
              <a:rPr lang="en-CA" dirty="0"/>
              <a:t>Triage tasks to mitigate risk</a:t>
            </a:r>
          </a:p>
          <a:p>
            <a:pPr lvl="1">
              <a:spcAft>
                <a:spcPts val="1200"/>
              </a:spcAft>
            </a:pPr>
            <a:r>
              <a:rPr lang="en-CA" dirty="0"/>
              <a:t>Weekly update on risk status</a:t>
            </a:r>
          </a:p>
        </p:txBody>
      </p:sp>
      <p:sp>
        <p:nvSpPr>
          <p:cNvPr id="18" name="TextBox 17">
            <a:extLst>
              <a:ext uri="{FF2B5EF4-FFF2-40B4-BE49-F238E27FC236}">
                <a16:creationId xmlns:a16="http://schemas.microsoft.com/office/drawing/2014/main" id="{F52CA2B0-7B90-4C21-8061-7866DD8ECBAF}"/>
              </a:ext>
            </a:extLst>
          </p:cNvPr>
          <p:cNvSpPr txBox="1"/>
          <p:nvPr/>
        </p:nvSpPr>
        <p:spPr>
          <a:xfrm>
            <a:off x="843426" y="4176840"/>
            <a:ext cx="6184900" cy="800219"/>
          </a:xfrm>
          <a:prstGeom prst="rect">
            <a:avLst/>
          </a:prstGeom>
          <a:noFill/>
        </p:spPr>
        <p:txBody>
          <a:bodyPr wrap="square" rtlCol="0">
            <a:spAutoFit/>
          </a:bodyPr>
          <a:lstStyle/>
          <a:p>
            <a:pPr>
              <a:spcAft>
                <a:spcPts val="1200"/>
              </a:spcAft>
            </a:pPr>
            <a:r>
              <a:rPr lang="en-US" i="1" dirty="0">
                <a:latin typeface="+mj-lt"/>
              </a:rPr>
              <a:t>Passively monitoring </a:t>
            </a:r>
            <a:r>
              <a:rPr lang="en-US" dirty="0"/>
              <a:t>on risks with index &lt; 0.4</a:t>
            </a:r>
          </a:p>
          <a:p>
            <a:pPr lvl="1">
              <a:spcAft>
                <a:spcPts val="1200"/>
              </a:spcAft>
            </a:pPr>
            <a:endParaRPr lang="en-CA" i="1" dirty="0">
              <a:latin typeface="+mj-lt"/>
            </a:endParaRPr>
          </a:p>
        </p:txBody>
      </p:sp>
    </p:spTree>
    <p:extLst>
      <p:ext uri="{BB962C8B-B14F-4D97-AF65-F5344CB8AC3E}">
        <p14:creationId xmlns:p14="http://schemas.microsoft.com/office/powerpoint/2010/main" val="513906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p:txBody>
          <a:bodyPr/>
          <a:lstStyle/>
          <a:p>
            <a:r>
              <a:rPr lang="en-US" dirty="0"/>
              <a:t>Presentation Overview</a:t>
            </a:r>
            <a:endParaRPr lang="en-CA" dirty="0"/>
          </a:p>
        </p:txBody>
      </p:sp>
      <p:sp>
        <p:nvSpPr>
          <p:cNvPr id="5" name="Content Placeholder 4">
            <a:extLst>
              <a:ext uri="{FF2B5EF4-FFF2-40B4-BE49-F238E27FC236}">
                <a16:creationId xmlns:a16="http://schemas.microsoft.com/office/drawing/2014/main" id="{AA5D416F-FA2C-4C1F-A60B-F80611F4C40E}"/>
              </a:ext>
            </a:extLst>
          </p:cNvPr>
          <p:cNvSpPr>
            <a:spLocks noGrp="1"/>
          </p:cNvSpPr>
          <p:nvPr>
            <p:ph idx="1"/>
          </p:nvPr>
        </p:nvSpPr>
        <p:spPr/>
        <p:txBody>
          <a:bodyPr>
            <a:noAutofit/>
          </a:bodyPr>
          <a:lstStyle/>
          <a:p>
            <a:pPr marL="0" indent="0">
              <a:lnSpc>
                <a:spcPct val="100000"/>
              </a:lnSpc>
              <a:buNone/>
            </a:pPr>
            <a:r>
              <a:rPr lang="en-US" dirty="0"/>
              <a:t>Context and Purpose</a:t>
            </a:r>
          </a:p>
          <a:p>
            <a:pPr marL="0" indent="0">
              <a:lnSpc>
                <a:spcPct val="100000"/>
              </a:lnSpc>
              <a:buNone/>
            </a:pPr>
            <a:r>
              <a:rPr lang="en-US" dirty="0"/>
              <a:t>Requirements</a:t>
            </a:r>
          </a:p>
          <a:p>
            <a:pPr marL="0" indent="0">
              <a:lnSpc>
                <a:spcPct val="100000"/>
              </a:lnSpc>
              <a:buNone/>
            </a:pPr>
            <a:r>
              <a:rPr lang="en-CA" dirty="0"/>
              <a:t>Constraints</a:t>
            </a:r>
          </a:p>
          <a:p>
            <a:pPr>
              <a:lnSpc>
                <a:spcPct val="100000"/>
              </a:lnSpc>
            </a:pPr>
            <a:r>
              <a:rPr lang="en-CA" dirty="0"/>
              <a:t>Viability of the Project</a:t>
            </a:r>
          </a:p>
          <a:p>
            <a:pPr marL="0" indent="0">
              <a:lnSpc>
                <a:spcPct val="100000"/>
              </a:lnSpc>
              <a:buNone/>
            </a:pPr>
            <a:r>
              <a:rPr lang="en-CA" dirty="0"/>
              <a:t>Risks</a:t>
            </a:r>
          </a:p>
          <a:p>
            <a:pPr marL="0" indent="0">
              <a:lnSpc>
                <a:spcPct val="100000"/>
              </a:lnSpc>
              <a:buNone/>
            </a:pPr>
            <a:r>
              <a:rPr lang="en-CA" dirty="0"/>
              <a:t>Risk Mitigation</a:t>
            </a:r>
          </a:p>
          <a:p>
            <a:pPr marL="0" indent="0">
              <a:lnSpc>
                <a:spcPct val="100000"/>
              </a:lnSpc>
              <a:buNone/>
            </a:pPr>
            <a:r>
              <a:rPr lang="en-CA" dirty="0"/>
              <a:t>Solution Path</a:t>
            </a:r>
          </a:p>
        </p:txBody>
      </p:sp>
      <mc:AlternateContent xmlns:mc="http://schemas.openxmlformats.org/markup-compatibility/2006" xmlns:am3d="http://schemas.microsoft.com/office/drawing/2017/model3d">
        <mc:Choice Requires="am3d">
          <p:graphicFrame>
            <p:nvGraphicFramePr>
              <p:cNvPr id="3" name="3D Model 2" descr="Video Drone">
                <a:extLst>
                  <a:ext uri="{FF2B5EF4-FFF2-40B4-BE49-F238E27FC236}">
                    <a16:creationId xmlns:a16="http://schemas.microsoft.com/office/drawing/2014/main" id="{9CF0B687-85FD-4820-915A-16EEA999736D}"/>
                  </a:ext>
                </a:extLst>
              </p:cNvPr>
              <p:cNvGraphicFramePr>
                <a:graphicFrameLocks/>
              </p:cNvGraphicFramePr>
              <p:nvPr>
                <p:extLst>
                  <p:ext uri="{D42A27DB-BD31-4B8C-83A1-F6EECF244321}">
                    <p14:modId xmlns:p14="http://schemas.microsoft.com/office/powerpoint/2010/main" val="2314707450"/>
                  </p:ext>
                </p:extLst>
              </p:nvPr>
            </p:nvGraphicFramePr>
            <p:xfrm>
              <a:off x="4881138" y="-867692"/>
              <a:ext cx="10750947" cy="7725692"/>
            </p:xfrm>
            <a:graphic>
              <a:graphicData uri="http://schemas.microsoft.com/office/drawing/2017/model3d">
                <am3d:model3d r:embed="rId2">
                  <am3d:spPr>
                    <a:xfrm>
                      <a:off x="0" y="0"/>
                      <a:ext cx="10750947" cy="7725692"/>
                    </a:xfrm>
                    <a:prstGeom prst="rect">
                      <a:avLst/>
                    </a:prstGeom>
                  </am3d:spPr>
                  <am3d:camera>
                    <am3d:pos x="-4185193" y="3773591" z="64448002"/>
                    <am3d:up dx="0" dy="36000000" dz="0"/>
                    <am3d:lookAt x="-4185193" y="3773591" z="0"/>
                    <am3d:perspective fov="1559332"/>
                  </am3d:camera>
                  <am3d:trans>
                    <am3d:meterPerModelUnit n="1194191" d="1000000"/>
                    <am3d:preTrans dx="0" dy="-5654314" dz="-288727"/>
                    <am3d:scale>
                      <am3d:sx n="1000000" d="1000000"/>
                      <am3d:sy n="1000000" d="1000000"/>
                      <am3d:sz n="1000000" d="1000000"/>
                    </am3d:scale>
                    <am3d:rot ax="-1946287" ay="-1644299" az="978369"/>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Video Drone">
                <a:extLst>
                  <a:ext uri="{FF2B5EF4-FFF2-40B4-BE49-F238E27FC236}">
                    <a16:creationId xmlns:a16="http://schemas.microsoft.com/office/drawing/2014/main" id="{9CF0B687-85FD-4820-915A-16EEA999736D}"/>
                  </a:ext>
                </a:extLst>
              </p:cNvPr>
              <p:cNvPicPr>
                <a:picLocks noGrp="1" noRot="1" noChangeAspect="1" noMove="1" noResize="1" noEditPoints="1" noAdjustHandles="1" noChangeArrowheads="1" noChangeShapeType="1" noCrop="1"/>
              </p:cNvPicPr>
              <p:nvPr/>
            </p:nvPicPr>
            <p:blipFill>
              <a:blip r:embed="rId4"/>
              <a:stretch>
                <a:fillRect/>
              </a:stretch>
            </p:blipFill>
            <p:spPr>
              <a:xfrm>
                <a:off x="4881138" y="-867692"/>
                <a:ext cx="10750947" cy="7725692"/>
              </a:xfrm>
              <a:prstGeom prst="rect">
                <a:avLst/>
              </a:prstGeom>
            </p:spPr>
          </p:pic>
        </mc:Fallback>
      </mc:AlternateContent>
      <p:sp>
        <p:nvSpPr>
          <p:cNvPr id="4" name="Date Placeholder 3">
            <a:extLst>
              <a:ext uri="{FF2B5EF4-FFF2-40B4-BE49-F238E27FC236}">
                <a16:creationId xmlns:a16="http://schemas.microsoft.com/office/drawing/2014/main" id="{0AA41E3F-D9B5-4BE4-9A5E-D8DCEA2D334A}"/>
              </a:ext>
            </a:extLst>
          </p:cNvPr>
          <p:cNvSpPr>
            <a:spLocks noGrp="1"/>
          </p:cNvSpPr>
          <p:nvPr>
            <p:ph type="dt" sz="half" idx="10"/>
          </p:nvPr>
        </p:nvSpPr>
        <p:spPr/>
        <p:txBody>
          <a:bodyPr/>
          <a:lstStyle/>
          <a:p>
            <a:fld id="{28FBF834-73A6-444B-9E30-C45F74B81AD5}" type="datetime1">
              <a:rPr lang="en-CA" smtClean="0"/>
              <a:t>2019-10-17</a:t>
            </a:fld>
            <a:endParaRPr lang="en-CA" dirty="0"/>
          </a:p>
        </p:txBody>
      </p:sp>
      <p:sp>
        <p:nvSpPr>
          <p:cNvPr id="6" name="Footer Placeholder 5">
            <a:extLst>
              <a:ext uri="{FF2B5EF4-FFF2-40B4-BE49-F238E27FC236}">
                <a16:creationId xmlns:a16="http://schemas.microsoft.com/office/drawing/2014/main" id="{955034F6-E122-49EA-86B3-3A2858F5D12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C0DF28E5-60FC-47D1-8619-E5EFD8A5F774}"/>
              </a:ext>
            </a:extLst>
          </p:cNvPr>
          <p:cNvSpPr>
            <a:spLocks noGrp="1"/>
          </p:cNvSpPr>
          <p:nvPr>
            <p:ph type="sldNum" sz="quarter" idx="12"/>
          </p:nvPr>
        </p:nvSpPr>
        <p:spPr/>
        <p:txBody>
          <a:bodyPr/>
          <a:lstStyle/>
          <a:p>
            <a:fld id="{5723E0EB-F49A-4D7B-AD68-96F37100A139}" type="slidenum">
              <a:rPr lang="en-CA" smtClean="0"/>
              <a:t>2</a:t>
            </a:fld>
            <a:endParaRPr lang="en-CA"/>
          </a:p>
        </p:txBody>
      </p:sp>
    </p:spTree>
    <p:extLst>
      <p:ext uri="{BB962C8B-B14F-4D97-AF65-F5344CB8AC3E}">
        <p14:creationId xmlns:p14="http://schemas.microsoft.com/office/powerpoint/2010/main" val="76507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5830-3EE9-4982-9CB2-52036175E1BF}"/>
              </a:ext>
            </a:extLst>
          </p:cNvPr>
          <p:cNvSpPr>
            <a:spLocks noGrp="1"/>
          </p:cNvSpPr>
          <p:nvPr>
            <p:ph type="title"/>
          </p:nvPr>
        </p:nvSpPr>
        <p:spPr/>
        <p:txBody>
          <a:bodyPr/>
          <a:lstStyle/>
          <a:p>
            <a:r>
              <a:rPr lang="en-US" dirty="0"/>
              <a:t>Risk Management</a:t>
            </a:r>
            <a:endParaRPr lang="en-CA" dirty="0"/>
          </a:p>
        </p:txBody>
      </p:sp>
      <p:sp>
        <p:nvSpPr>
          <p:cNvPr id="3" name="Date Placeholder 2">
            <a:extLst>
              <a:ext uri="{FF2B5EF4-FFF2-40B4-BE49-F238E27FC236}">
                <a16:creationId xmlns:a16="http://schemas.microsoft.com/office/drawing/2014/main" id="{283CB9E1-B38C-4754-9F85-1474140794AF}"/>
              </a:ext>
            </a:extLst>
          </p:cNvPr>
          <p:cNvSpPr>
            <a:spLocks noGrp="1"/>
          </p:cNvSpPr>
          <p:nvPr>
            <p:ph type="dt" sz="half" idx="10"/>
          </p:nvPr>
        </p:nvSpPr>
        <p:spPr/>
        <p:txBody>
          <a:bodyPr/>
          <a:lstStyle/>
          <a:p>
            <a:fld id="{F589E7B6-EE52-4C98-B22F-D4B9E597648E}" type="datetime1">
              <a:rPr lang="en-CA" smtClean="0"/>
              <a:t>2019-10-17</a:t>
            </a:fld>
            <a:endParaRPr lang="en-CA"/>
          </a:p>
        </p:txBody>
      </p:sp>
      <p:sp>
        <p:nvSpPr>
          <p:cNvPr id="4" name="Footer Placeholder 3">
            <a:extLst>
              <a:ext uri="{FF2B5EF4-FFF2-40B4-BE49-F238E27FC236}">
                <a16:creationId xmlns:a16="http://schemas.microsoft.com/office/drawing/2014/main" id="{51D3054C-0DE4-4334-84B2-7331C7F27DA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FE5530-1E9B-4197-9EC5-C5F5E44B40B2}"/>
              </a:ext>
            </a:extLst>
          </p:cNvPr>
          <p:cNvSpPr>
            <a:spLocks noGrp="1"/>
          </p:cNvSpPr>
          <p:nvPr>
            <p:ph type="sldNum" sz="quarter" idx="12"/>
          </p:nvPr>
        </p:nvSpPr>
        <p:spPr/>
        <p:txBody>
          <a:bodyPr/>
          <a:lstStyle/>
          <a:p>
            <a:fld id="{5723E0EB-F49A-4D7B-AD68-96F37100A139}" type="slidenum">
              <a:rPr lang="en-CA" smtClean="0"/>
              <a:t>20</a:t>
            </a:fld>
            <a:endParaRPr lang="en-CA" dirty="0"/>
          </a:p>
        </p:txBody>
      </p:sp>
      <p:grpSp>
        <p:nvGrpSpPr>
          <p:cNvPr id="6" name="Group 5">
            <a:extLst>
              <a:ext uri="{FF2B5EF4-FFF2-40B4-BE49-F238E27FC236}">
                <a16:creationId xmlns:a16="http://schemas.microsoft.com/office/drawing/2014/main" id="{CBDE1FCB-D506-478F-B409-AFFC1B9A1882}"/>
              </a:ext>
            </a:extLst>
          </p:cNvPr>
          <p:cNvGrpSpPr/>
          <p:nvPr/>
        </p:nvGrpSpPr>
        <p:grpSpPr>
          <a:xfrm>
            <a:off x="820911" y="1493838"/>
            <a:ext cx="1919115" cy="2581162"/>
            <a:chOff x="1457797" y="1690688"/>
            <a:chExt cx="1919115" cy="2581162"/>
          </a:xfrm>
        </p:grpSpPr>
        <p:sp>
          <p:nvSpPr>
            <p:cNvPr id="7" name="TextBox 6">
              <a:extLst>
                <a:ext uri="{FF2B5EF4-FFF2-40B4-BE49-F238E27FC236}">
                  <a16:creationId xmlns:a16="http://schemas.microsoft.com/office/drawing/2014/main" id="{322C4C96-69B9-40CC-9D3D-3D75F7732707}"/>
                </a:ext>
              </a:extLst>
            </p:cNvPr>
            <p:cNvSpPr txBox="1"/>
            <p:nvPr/>
          </p:nvSpPr>
          <p:spPr>
            <a:xfrm>
              <a:off x="1457797" y="3748630"/>
              <a:ext cx="1919115" cy="523220"/>
            </a:xfrm>
            <a:prstGeom prst="rect">
              <a:avLst/>
            </a:prstGeom>
            <a:noFill/>
          </p:spPr>
          <p:txBody>
            <a:bodyPr wrap="none" rtlCol="0">
              <a:spAutoFit/>
            </a:bodyPr>
            <a:lstStyle/>
            <a:p>
              <a:r>
                <a:rPr lang="en-US" sz="2800" dirty="0">
                  <a:latin typeface="+mj-lt"/>
                </a:rPr>
                <a:t>Hardware</a:t>
              </a:r>
              <a:endParaRPr lang="en-CA" sz="2800" dirty="0">
                <a:latin typeface="+mj-lt"/>
              </a:endParaRPr>
            </a:p>
          </p:txBody>
        </p:sp>
        <p:pic>
          <p:nvPicPr>
            <p:cNvPr id="8" name="Graphic 7" descr="Processor">
              <a:extLst>
                <a:ext uri="{FF2B5EF4-FFF2-40B4-BE49-F238E27FC236}">
                  <a16:creationId xmlns:a16="http://schemas.microsoft.com/office/drawing/2014/main" id="{6FD6679F-CC40-475B-A21C-FE5E6A035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355" y="1690688"/>
              <a:ext cx="1800000" cy="1800000"/>
            </a:xfrm>
            <a:prstGeom prst="rect">
              <a:avLst/>
            </a:prstGeom>
          </p:spPr>
        </p:pic>
      </p:grpSp>
      <p:grpSp>
        <p:nvGrpSpPr>
          <p:cNvPr id="9" name="Group 8">
            <a:extLst>
              <a:ext uri="{FF2B5EF4-FFF2-40B4-BE49-F238E27FC236}">
                <a16:creationId xmlns:a16="http://schemas.microsoft.com/office/drawing/2014/main" id="{8B2E4367-476D-4481-B54E-6556E5E3FE00}"/>
              </a:ext>
            </a:extLst>
          </p:cNvPr>
          <p:cNvGrpSpPr/>
          <p:nvPr/>
        </p:nvGrpSpPr>
        <p:grpSpPr>
          <a:xfrm>
            <a:off x="6842991" y="1493838"/>
            <a:ext cx="1800000" cy="2581162"/>
            <a:chOff x="6461921" y="1690688"/>
            <a:chExt cx="1800000" cy="2581162"/>
          </a:xfrm>
        </p:grpSpPr>
        <p:sp>
          <p:nvSpPr>
            <p:cNvPr id="10" name="TextBox 9">
              <a:extLst>
                <a:ext uri="{FF2B5EF4-FFF2-40B4-BE49-F238E27FC236}">
                  <a16:creationId xmlns:a16="http://schemas.microsoft.com/office/drawing/2014/main" id="{7A0F2637-7C9A-4708-8AF2-FEF5EF333E61}"/>
                </a:ext>
              </a:extLst>
            </p:cNvPr>
            <p:cNvSpPr txBox="1"/>
            <p:nvPr/>
          </p:nvSpPr>
          <p:spPr>
            <a:xfrm>
              <a:off x="6620372" y="3748630"/>
              <a:ext cx="1483098" cy="523220"/>
            </a:xfrm>
            <a:prstGeom prst="rect">
              <a:avLst/>
            </a:prstGeom>
            <a:noFill/>
          </p:spPr>
          <p:txBody>
            <a:bodyPr wrap="none" rtlCol="0">
              <a:spAutoFit/>
            </a:bodyPr>
            <a:lstStyle/>
            <a:p>
              <a:r>
                <a:rPr lang="en-US" sz="2800" dirty="0">
                  <a:latin typeface="+mj-lt"/>
                </a:rPr>
                <a:t>Legacy</a:t>
              </a:r>
              <a:endParaRPr lang="en-CA" sz="2800" dirty="0">
                <a:latin typeface="+mj-lt"/>
              </a:endParaRPr>
            </a:p>
          </p:txBody>
        </p:sp>
        <p:pic>
          <p:nvPicPr>
            <p:cNvPr id="11" name="Graphic 10" descr="Tools">
              <a:extLst>
                <a:ext uri="{FF2B5EF4-FFF2-40B4-BE49-F238E27FC236}">
                  <a16:creationId xmlns:a16="http://schemas.microsoft.com/office/drawing/2014/main" id="{955AF7CA-F4BB-4B48-B307-957BBFE9B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61921" y="1690688"/>
              <a:ext cx="1800000" cy="1800000"/>
            </a:xfrm>
            <a:prstGeom prst="rect">
              <a:avLst/>
            </a:prstGeom>
          </p:spPr>
        </p:pic>
      </p:grpSp>
      <p:grpSp>
        <p:nvGrpSpPr>
          <p:cNvPr id="12" name="Group 11">
            <a:extLst>
              <a:ext uri="{FF2B5EF4-FFF2-40B4-BE49-F238E27FC236}">
                <a16:creationId xmlns:a16="http://schemas.microsoft.com/office/drawing/2014/main" id="{ED1D3C4A-87B4-42E4-B259-012B70CEB650}"/>
              </a:ext>
            </a:extLst>
          </p:cNvPr>
          <p:cNvGrpSpPr/>
          <p:nvPr/>
        </p:nvGrpSpPr>
        <p:grpSpPr>
          <a:xfrm>
            <a:off x="3560937" y="1493838"/>
            <a:ext cx="2568332" cy="2581162"/>
            <a:chOff x="3605472" y="1690688"/>
            <a:chExt cx="2568332" cy="2581162"/>
          </a:xfrm>
        </p:grpSpPr>
        <p:sp>
          <p:nvSpPr>
            <p:cNvPr id="13" name="TextBox 12">
              <a:extLst>
                <a:ext uri="{FF2B5EF4-FFF2-40B4-BE49-F238E27FC236}">
                  <a16:creationId xmlns:a16="http://schemas.microsoft.com/office/drawing/2014/main" id="{CAEE0204-E649-4A42-BB33-DAB415EF6A89}"/>
                </a:ext>
              </a:extLst>
            </p:cNvPr>
            <p:cNvSpPr txBox="1"/>
            <p:nvPr/>
          </p:nvSpPr>
          <p:spPr>
            <a:xfrm>
              <a:off x="3605472" y="3748630"/>
              <a:ext cx="2568332" cy="523220"/>
            </a:xfrm>
            <a:prstGeom prst="rect">
              <a:avLst/>
            </a:prstGeom>
            <a:noFill/>
          </p:spPr>
          <p:txBody>
            <a:bodyPr wrap="none" rtlCol="0">
              <a:spAutoFit/>
            </a:bodyPr>
            <a:lstStyle/>
            <a:p>
              <a:r>
                <a:rPr lang="en-US" sz="2800" dirty="0">
                  <a:latin typeface="+mj-lt"/>
                </a:rPr>
                <a:t>Management</a:t>
              </a:r>
              <a:endParaRPr lang="en-CA" sz="2800" dirty="0">
                <a:latin typeface="+mj-lt"/>
              </a:endParaRPr>
            </a:p>
          </p:txBody>
        </p:sp>
        <p:pic>
          <p:nvPicPr>
            <p:cNvPr id="14" name="Graphic 13" descr="Cheers">
              <a:extLst>
                <a:ext uri="{FF2B5EF4-FFF2-40B4-BE49-F238E27FC236}">
                  <a16:creationId xmlns:a16="http://schemas.microsoft.com/office/drawing/2014/main" id="{94CCB73A-BA74-44E8-9821-3D936595EE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89638" y="1690688"/>
              <a:ext cx="1800000" cy="1800000"/>
            </a:xfrm>
            <a:prstGeom prst="rect">
              <a:avLst/>
            </a:prstGeom>
          </p:spPr>
        </p:pic>
      </p:grpSp>
      <p:grpSp>
        <p:nvGrpSpPr>
          <p:cNvPr id="15" name="Group 14">
            <a:extLst>
              <a:ext uri="{FF2B5EF4-FFF2-40B4-BE49-F238E27FC236}">
                <a16:creationId xmlns:a16="http://schemas.microsoft.com/office/drawing/2014/main" id="{CCD7474E-C5FB-43D4-9439-6216652B5CD4}"/>
              </a:ext>
            </a:extLst>
          </p:cNvPr>
          <p:cNvGrpSpPr/>
          <p:nvPr/>
        </p:nvGrpSpPr>
        <p:grpSpPr>
          <a:xfrm>
            <a:off x="9571091" y="1489236"/>
            <a:ext cx="1800000" cy="2581162"/>
            <a:chOff x="8934203" y="1690688"/>
            <a:chExt cx="1800000" cy="2581162"/>
          </a:xfrm>
        </p:grpSpPr>
        <p:sp>
          <p:nvSpPr>
            <p:cNvPr id="16" name="TextBox 15">
              <a:extLst>
                <a:ext uri="{FF2B5EF4-FFF2-40B4-BE49-F238E27FC236}">
                  <a16:creationId xmlns:a16="http://schemas.microsoft.com/office/drawing/2014/main" id="{32B0C66D-2A56-4688-9F66-A9C74AA639C0}"/>
                </a:ext>
              </a:extLst>
            </p:cNvPr>
            <p:cNvSpPr txBox="1"/>
            <p:nvPr/>
          </p:nvSpPr>
          <p:spPr>
            <a:xfrm>
              <a:off x="8938765" y="3748630"/>
              <a:ext cx="1790875" cy="523220"/>
            </a:xfrm>
            <a:prstGeom prst="rect">
              <a:avLst/>
            </a:prstGeom>
            <a:noFill/>
          </p:spPr>
          <p:txBody>
            <a:bodyPr wrap="none" rtlCol="0">
              <a:spAutoFit/>
            </a:bodyPr>
            <a:lstStyle/>
            <a:p>
              <a:r>
                <a:rPr lang="en-US" sz="2800" dirty="0">
                  <a:latin typeface="+mj-lt"/>
                </a:rPr>
                <a:t>Software</a:t>
              </a:r>
              <a:endParaRPr lang="en-CA" sz="2800" dirty="0">
                <a:latin typeface="+mj-lt"/>
              </a:endParaRPr>
            </a:p>
          </p:txBody>
        </p:sp>
        <p:pic>
          <p:nvPicPr>
            <p:cNvPr id="17" name="Graphic 16" descr="Web design">
              <a:extLst>
                <a:ext uri="{FF2B5EF4-FFF2-40B4-BE49-F238E27FC236}">
                  <a16:creationId xmlns:a16="http://schemas.microsoft.com/office/drawing/2014/main" id="{3FCBA87D-F23D-4374-AA9C-43D59BA3B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34203" y="1690688"/>
              <a:ext cx="1800000" cy="1800000"/>
            </a:xfrm>
            <a:prstGeom prst="rect">
              <a:avLst/>
            </a:prstGeom>
          </p:spPr>
        </p:pic>
      </p:grpSp>
      <p:pic>
        <p:nvPicPr>
          <p:cNvPr id="18" name="Graphic 17" descr="Warning">
            <a:extLst>
              <a:ext uri="{FF2B5EF4-FFF2-40B4-BE49-F238E27FC236}">
                <a16:creationId xmlns:a16="http://schemas.microsoft.com/office/drawing/2014/main" id="{59AAED32-77E1-4DCA-BC22-45811F7D7D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16729" y="2779817"/>
            <a:ext cx="720000" cy="720000"/>
          </a:xfrm>
          <a:prstGeom prst="rect">
            <a:avLst/>
          </a:prstGeom>
        </p:spPr>
      </p:pic>
      <p:pic>
        <p:nvPicPr>
          <p:cNvPr id="19" name="Graphic 18" descr="Warning">
            <a:extLst>
              <a:ext uri="{FF2B5EF4-FFF2-40B4-BE49-F238E27FC236}">
                <a16:creationId xmlns:a16="http://schemas.microsoft.com/office/drawing/2014/main" id="{F834EA9B-A3EE-481F-9C6B-16DE9D637C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45780" y="2779817"/>
            <a:ext cx="720000" cy="720000"/>
          </a:xfrm>
          <a:prstGeom prst="rect">
            <a:avLst/>
          </a:prstGeom>
        </p:spPr>
      </p:pic>
      <p:pic>
        <p:nvPicPr>
          <p:cNvPr id="20" name="Graphic 19" descr="Warning">
            <a:extLst>
              <a:ext uri="{FF2B5EF4-FFF2-40B4-BE49-F238E27FC236}">
                <a16:creationId xmlns:a16="http://schemas.microsoft.com/office/drawing/2014/main" id="{BAB9AA49-7486-46D5-90A9-8B72B9C8785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27720" y="2779817"/>
            <a:ext cx="720000" cy="720000"/>
          </a:xfrm>
          <a:prstGeom prst="rect">
            <a:avLst/>
          </a:prstGeom>
        </p:spPr>
      </p:pic>
      <p:pic>
        <p:nvPicPr>
          <p:cNvPr id="21" name="Graphic 20" descr="Warning">
            <a:extLst>
              <a:ext uri="{FF2B5EF4-FFF2-40B4-BE49-F238E27FC236}">
                <a16:creationId xmlns:a16="http://schemas.microsoft.com/office/drawing/2014/main" id="{3CCD6D8A-4F1B-4855-B795-FE060AD464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93360" y="2779817"/>
            <a:ext cx="720000" cy="720000"/>
          </a:xfrm>
          <a:prstGeom prst="rect">
            <a:avLst/>
          </a:prstGeom>
        </p:spPr>
      </p:pic>
      <p:pic>
        <p:nvPicPr>
          <p:cNvPr id="23" name="Graphic 22" descr="Checkmark">
            <a:extLst>
              <a:ext uri="{FF2B5EF4-FFF2-40B4-BE49-F238E27FC236}">
                <a16:creationId xmlns:a16="http://schemas.microsoft.com/office/drawing/2014/main" id="{22A67EC2-FC0A-4997-8330-AEEB2D6D6C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27066" y="2805797"/>
            <a:ext cx="720001" cy="720001"/>
          </a:xfrm>
          <a:prstGeom prst="rect">
            <a:avLst/>
          </a:prstGeom>
        </p:spPr>
      </p:pic>
      <p:pic>
        <p:nvPicPr>
          <p:cNvPr id="24" name="Graphic 23" descr="Checkmark">
            <a:extLst>
              <a:ext uri="{FF2B5EF4-FFF2-40B4-BE49-F238E27FC236}">
                <a16:creationId xmlns:a16="http://schemas.microsoft.com/office/drawing/2014/main" id="{9B49C7FB-9279-4C99-A0C0-57AC7EC10A6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66913" y="2819401"/>
            <a:ext cx="720001" cy="720001"/>
          </a:xfrm>
          <a:prstGeom prst="rect">
            <a:avLst/>
          </a:prstGeom>
        </p:spPr>
      </p:pic>
      <p:pic>
        <p:nvPicPr>
          <p:cNvPr id="25" name="Graphic 24" descr="Checkmark">
            <a:extLst>
              <a:ext uri="{FF2B5EF4-FFF2-40B4-BE49-F238E27FC236}">
                <a16:creationId xmlns:a16="http://schemas.microsoft.com/office/drawing/2014/main" id="{3DC3E906-6914-474A-A9FC-8F64DA9B56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44124" y="2813828"/>
            <a:ext cx="720001" cy="720001"/>
          </a:xfrm>
          <a:prstGeom prst="rect">
            <a:avLst/>
          </a:prstGeom>
        </p:spPr>
      </p:pic>
      <p:pic>
        <p:nvPicPr>
          <p:cNvPr id="26" name="Graphic 25" descr="Checkmark">
            <a:extLst>
              <a:ext uri="{FF2B5EF4-FFF2-40B4-BE49-F238E27FC236}">
                <a16:creationId xmlns:a16="http://schemas.microsoft.com/office/drawing/2014/main" id="{7AB48F30-C093-4603-9E51-4DC985FC5C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3797" y="2813828"/>
            <a:ext cx="720001" cy="720001"/>
          </a:xfrm>
          <a:prstGeom prst="rect">
            <a:avLst/>
          </a:prstGeom>
        </p:spPr>
      </p:pic>
      <p:sp>
        <p:nvSpPr>
          <p:cNvPr id="27" name="TextBox 26">
            <a:extLst>
              <a:ext uri="{FF2B5EF4-FFF2-40B4-BE49-F238E27FC236}">
                <a16:creationId xmlns:a16="http://schemas.microsoft.com/office/drawing/2014/main" id="{4A79D2FB-1CFB-45D8-91EE-7E86E99C12BD}"/>
              </a:ext>
            </a:extLst>
          </p:cNvPr>
          <p:cNvSpPr txBox="1"/>
          <p:nvPr/>
        </p:nvSpPr>
        <p:spPr>
          <a:xfrm>
            <a:off x="743310" y="4169396"/>
            <a:ext cx="2463410" cy="206210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Follow safety protocol</a:t>
            </a:r>
          </a:p>
          <a:p>
            <a:pPr marL="285750" indent="-285750">
              <a:spcAft>
                <a:spcPts val="1200"/>
              </a:spcAft>
              <a:buFont typeface="Arial" panose="020B0604020202020204" pitchFamily="34" charset="0"/>
              <a:buChar char="•"/>
            </a:pPr>
            <a:r>
              <a:rPr lang="en-US" dirty="0"/>
              <a:t>Only power on when absolute ready</a:t>
            </a:r>
          </a:p>
          <a:p>
            <a:pPr marL="285750" indent="-285750">
              <a:spcAft>
                <a:spcPts val="1200"/>
              </a:spcAft>
              <a:buFont typeface="Arial" panose="020B0604020202020204" pitchFamily="34" charset="0"/>
              <a:buChar char="•"/>
            </a:pPr>
            <a:endParaRPr lang="en-US" dirty="0"/>
          </a:p>
        </p:txBody>
      </p:sp>
      <p:sp>
        <p:nvSpPr>
          <p:cNvPr id="28" name="TextBox 27">
            <a:extLst>
              <a:ext uri="{FF2B5EF4-FFF2-40B4-BE49-F238E27FC236}">
                <a16:creationId xmlns:a16="http://schemas.microsoft.com/office/drawing/2014/main" id="{ACE5B81A-5633-4AE9-9A9A-B25AF52D19CC}"/>
              </a:ext>
            </a:extLst>
          </p:cNvPr>
          <p:cNvSpPr txBox="1"/>
          <p:nvPr/>
        </p:nvSpPr>
        <p:spPr>
          <a:xfrm>
            <a:off x="3309476" y="4169396"/>
            <a:ext cx="2957973" cy="163121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Weekly updates and status report on assigned tasks</a:t>
            </a:r>
          </a:p>
          <a:p>
            <a:pPr marL="285750" indent="-285750">
              <a:spcAft>
                <a:spcPts val="1200"/>
              </a:spcAft>
              <a:buFont typeface="Arial" panose="020B0604020202020204" pitchFamily="34" charset="0"/>
              <a:buChar char="•"/>
            </a:pPr>
            <a:r>
              <a:rPr lang="en-US" dirty="0"/>
              <a:t>Timeline closely tracked</a:t>
            </a:r>
          </a:p>
        </p:txBody>
      </p:sp>
      <p:sp>
        <p:nvSpPr>
          <p:cNvPr id="29" name="TextBox 28">
            <a:extLst>
              <a:ext uri="{FF2B5EF4-FFF2-40B4-BE49-F238E27FC236}">
                <a16:creationId xmlns:a16="http://schemas.microsoft.com/office/drawing/2014/main" id="{ACB4DA1B-4303-43DD-8AF6-9FC3799B4693}"/>
              </a:ext>
            </a:extLst>
          </p:cNvPr>
          <p:cNvSpPr txBox="1"/>
          <p:nvPr/>
        </p:nvSpPr>
        <p:spPr>
          <a:xfrm>
            <a:off x="6433677" y="4165288"/>
            <a:ext cx="2771284" cy="92333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Actively updating all documents alongside changes</a:t>
            </a:r>
          </a:p>
        </p:txBody>
      </p:sp>
      <p:sp>
        <p:nvSpPr>
          <p:cNvPr id="30" name="TextBox 29">
            <a:extLst>
              <a:ext uri="{FF2B5EF4-FFF2-40B4-BE49-F238E27FC236}">
                <a16:creationId xmlns:a16="http://schemas.microsoft.com/office/drawing/2014/main" id="{7934B8D1-54EA-48EE-BB4A-C8B2D78D6DB4}"/>
              </a:ext>
            </a:extLst>
          </p:cNvPr>
          <p:cNvSpPr txBox="1"/>
          <p:nvPr/>
        </p:nvSpPr>
        <p:spPr>
          <a:xfrm>
            <a:off x="9307718" y="4165288"/>
            <a:ext cx="2388982" cy="80021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Version tracking</a:t>
            </a:r>
          </a:p>
          <a:p>
            <a:pPr marL="285750" indent="-285750">
              <a:spcAft>
                <a:spcPts val="1200"/>
              </a:spcAft>
              <a:buFont typeface="Arial" panose="020B0604020202020204" pitchFamily="34" charset="0"/>
              <a:buChar char="•"/>
            </a:pPr>
            <a:r>
              <a:rPr lang="en-US" dirty="0"/>
              <a:t>Code review</a:t>
            </a:r>
          </a:p>
        </p:txBody>
      </p:sp>
    </p:spTree>
    <p:extLst>
      <p:ext uri="{BB962C8B-B14F-4D97-AF65-F5344CB8AC3E}">
        <p14:creationId xmlns:p14="http://schemas.microsoft.com/office/powerpoint/2010/main" val="2813888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50"/>
                                        <p:tgtEl>
                                          <p:spTgt spid="18"/>
                                        </p:tgtEl>
                                        <p:attrNameLst>
                                          <p:attrName>ppt_w</p:attrName>
                                        </p:attrNameLst>
                                      </p:cBhvr>
                                      <p:tavLst>
                                        <p:tav tm="0">
                                          <p:val>
                                            <p:strVal val="ppt_w"/>
                                          </p:val>
                                        </p:tav>
                                        <p:tav tm="100000">
                                          <p:val>
                                            <p:fltVal val="0"/>
                                          </p:val>
                                        </p:tav>
                                      </p:tavLst>
                                    </p:anim>
                                    <p:anim calcmode="lin" valueType="num">
                                      <p:cBhvr>
                                        <p:cTn id="7" dur="150"/>
                                        <p:tgtEl>
                                          <p:spTgt spid="18"/>
                                        </p:tgtEl>
                                        <p:attrNameLst>
                                          <p:attrName>ppt_h</p:attrName>
                                        </p:attrNameLst>
                                      </p:cBhvr>
                                      <p:tavLst>
                                        <p:tav tm="0">
                                          <p:val>
                                            <p:strVal val="ppt_h"/>
                                          </p:val>
                                        </p:tav>
                                        <p:tav tm="100000">
                                          <p:val>
                                            <p:fltVal val="0"/>
                                          </p:val>
                                        </p:tav>
                                      </p:tavLst>
                                    </p:anim>
                                    <p:animEffect transition="out" filter="fade">
                                      <p:cBhvr>
                                        <p:cTn id="8" dur="150"/>
                                        <p:tgtEl>
                                          <p:spTgt spid="18"/>
                                        </p:tgtEl>
                                      </p:cBhvr>
                                    </p:animEffect>
                                    <p:set>
                                      <p:cBhvr>
                                        <p:cTn id="9" dur="1" fill="hold">
                                          <p:stCondLst>
                                            <p:cond delay="149"/>
                                          </p:stCondLst>
                                        </p:cTn>
                                        <p:tgtEl>
                                          <p:spTgt spid="18"/>
                                        </p:tgtEl>
                                        <p:attrNameLst>
                                          <p:attrName>style.visibility</p:attrName>
                                        </p:attrNameLst>
                                      </p:cBhvr>
                                      <p:to>
                                        <p:strVal val="hidden"/>
                                      </p:to>
                                    </p:set>
                                  </p:childTnLst>
                                </p:cTn>
                              </p:par>
                            </p:childTnLst>
                          </p:cTn>
                        </p:par>
                        <p:par>
                          <p:cTn id="10" fill="hold">
                            <p:stCondLst>
                              <p:cond delay="150"/>
                            </p:stCondLst>
                            <p:childTnLst>
                              <p:par>
                                <p:cTn id="11" presetID="53" presetClass="entr" presetSubtype="16"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50" fill="hold"/>
                                        <p:tgtEl>
                                          <p:spTgt spid="23"/>
                                        </p:tgtEl>
                                        <p:attrNameLst>
                                          <p:attrName>ppt_w</p:attrName>
                                        </p:attrNameLst>
                                      </p:cBhvr>
                                      <p:tavLst>
                                        <p:tav tm="0">
                                          <p:val>
                                            <p:fltVal val="0"/>
                                          </p:val>
                                        </p:tav>
                                        <p:tav tm="100000">
                                          <p:val>
                                            <p:strVal val="#ppt_w"/>
                                          </p:val>
                                        </p:tav>
                                      </p:tavLst>
                                    </p:anim>
                                    <p:anim calcmode="lin" valueType="num">
                                      <p:cBhvr>
                                        <p:cTn id="14" dur="150" fill="hold"/>
                                        <p:tgtEl>
                                          <p:spTgt spid="23"/>
                                        </p:tgtEl>
                                        <p:attrNameLst>
                                          <p:attrName>ppt_h</p:attrName>
                                        </p:attrNameLst>
                                      </p:cBhvr>
                                      <p:tavLst>
                                        <p:tav tm="0">
                                          <p:val>
                                            <p:fltVal val="0"/>
                                          </p:val>
                                        </p:tav>
                                        <p:tav tm="100000">
                                          <p:val>
                                            <p:strVal val="#ppt_h"/>
                                          </p:val>
                                        </p:tav>
                                      </p:tavLst>
                                    </p:anim>
                                    <p:animEffect transition="in" filter="fade">
                                      <p:cBhvr>
                                        <p:cTn id="15" dur="15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3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150"/>
                                        <p:tgtEl>
                                          <p:spTgt spid="19"/>
                                        </p:tgtEl>
                                        <p:attrNameLst>
                                          <p:attrName>ppt_w</p:attrName>
                                        </p:attrNameLst>
                                      </p:cBhvr>
                                      <p:tavLst>
                                        <p:tav tm="0">
                                          <p:val>
                                            <p:strVal val="ppt_w"/>
                                          </p:val>
                                        </p:tav>
                                        <p:tav tm="100000">
                                          <p:val>
                                            <p:fltVal val="0"/>
                                          </p:val>
                                        </p:tav>
                                      </p:tavLst>
                                    </p:anim>
                                    <p:anim calcmode="lin" valueType="num">
                                      <p:cBhvr>
                                        <p:cTn id="23" dur="150"/>
                                        <p:tgtEl>
                                          <p:spTgt spid="19"/>
                                        </p:tgtEl>
                                        <p:attrNameLst>
                                          <p:attrName>ppt_h</p:attrName>
                                        </p:attrNameLst>
                                      </p:cBhvr>
                                      <p:tavLst>
                                        <p:tav tm="0">
                                          <p:val>
                                            <p:strVal val="ppt_h"/>
                                          </p:val>
                                        </p:tav>
                                        <p:tav tm="100000">
                                          <p:val>
                                            <p:fltVal val="0"/>
                                          </p:val>
                                        </p:tav>
                                      </p:tavLst>
                                    </p:anim>
                                    <p:animEffect transition="out" filter="fade">
                                      <p:cBhvr>
                                        <p:cTn id="24" dur="150"/>
                                        <p:tgtEl>
                                          <p:spTgt spid="19"/>
                                        </p:tgtEl>
                                      </p:cBhvr>
                                    </p:animEffect>
                                    <p:set>
                                      <p:cBhvr>
                                        <p:cTn id="25" dur="1" fill="hold">
                                          <p:stCondLst>
                                            <p:cond delay="149"/>
                                          </p:stCondLst>
                                        </p:cTn>
                                        <p:tgtEl>
                                          <p:spTgt spid="19"/>
                                        </p:tgtEl>
                                        <p:attrNameLst>
                                          <p:attrName>style.visibility</p:attrName>
                                        </p:attrNameLst>
                                      </p:cBhvr>
                                      <p:to>
                                        <p:strVal val="hidden"/>
                                      </p:to>
                                    </p:set>
                                  </p:childTnLst>
                                </p:cTn>
                              </p:par>
                            </p:childTnLst>
                          </p:cTn>
                        </p:par>
                        <p:par>
                          <p:cTn id="26" fill="hold">
                            <p:stCondLst>
                              <p:cond delay="150"/>
                            </p:stCondLst>
                            <p:childTnLst>
                              <p:par>
                                <p:cTn id="27" presetID="53" presetClass="entr" presetSubtype="16"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50" fill="hold"/>
                                        <p:tgtEl>
                                          <p:spTgt spid="24"/>
                                        </p:tgtEl>
                                        <p:attrNameLst>
                                          <p:attrName>ppt_w</p:attrName>
                                        </p:attrNameLst>
                                      </p:cBhvr>
                                      <p:tavLst>
                                        <p:tav tm="0">
                                          <p:val>
                                            <p:fltVal val="0"/>
                                          </p:val>
                                        </p:tav>
                                        <p:tav tm="100000">
                                          <p:val>
                                            <p:strVal val="#ppt_w"/>
                                          </p:val>
                                        </p:tav>
                                      </p:tavLst>
                                    </p:anim>
                                    <p:anim calcmode="lin" valueType="num">
                                      <p:cBhvr>
                                        <p:cTn id="30" dur="150" fill="hold"/>
                                        <p:tgtEl>
                                          <p:spTgt spid="24"/>
                                        </p:tgtEl>
                                        <p:attrNameLst>
                                          <p:attrName>ppt_h</p:attrName>
                                        </p:attrNameLst>
                                      </p:cBhvr>
                                      <p:tavLst>
                                        <p:tav tm="0">
                                          <p:val>
                                            <p:fltVal val="0"/>
                                          </p:val>
                                        </p:tav>
                                        <p:tav tm="100000">
                                          <p:val>
                                            <p:strVal val="#ppt_h"/>
                                          </p:val>
                                        </p:tav>
                                      </p:tavLst>
                                    </p:anim>
                                    <p:animEffect transition="in" filter="fade">
                                      <p:cBhvr>
                                        <p:cTn id="31" dur="15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animEffect transition="in" filter="fade">
                                      <p:cBhvr>
                                        <p:cTn id="34" dur="300"/>
                                        <p:tgtEl>
                                          <p:spTgt spid="28">
                                            <p:txEl>
                                              <p:pRg st="0" end="0"/>
                                            </p:txEl>
                                          </p:spTgt>
                                        </p:tgtEl>
                                      </p:cBhvr>
                                    </p:animEffect>
                                  </p:childTnLst>
                                </p:cTn>
                              </p:par>
                              <p:par>
                                <p:cTn id="35" presetID="10" presetClass="entr" presetSubtype="0" fill="hold" nodeType="withEffect">
                                  <p:stCondLst>
                                    <p:cond delay="100"/>
                                  </p:stCondLst>
                                  <p:childTnLst>
                                    <p:set>
                                      <p:cBhvr>
                                        <p:cTn id="36" dur="1" fill="hold">
                                          <p:stCondLst>
                                            <p:cond delay="0"/>
                                          </p:stCondLst>
                                        </p:cTn>
                                        <p:tgtEl>
                                          <p:spTgt spid="28">
                                            <p:txEl>
                                              <p:pRg st="1" end="1"/>
                                            </p:txEl>
                                          </p:spTgt>
                                        </p:tgtEl>
                                        <p:attrNameLst>
                                          <p:attrName>style.visibility</p:attrName>
                                        </p:attrNameLst>
                                      </p:cBhvr>
                                      <p:to>
                                        <p:strVal val="visible"/>
                                      </p:to>
                                    </p:set>
                                    <p:animEffect transition="in" filter="fade">
                                      <p:cBhvr>
                                        <p:cTn id="37" dur="300"/>
                                        <p:tgtEl>
                                          <p:spTgt spid="2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150"/>
                                        <p:tgtEl>
                                          <p:spTgt spid="20"/>
                                        </p:tgtEl>
                                        <p:attrNameLst>
                                          <p:attrName>ppt_w</p:attrName>
                                        </p:attrNameLst>
                                      </p:cBhvr>
                                      <p:tavLst>
                                        <p:tav tm="0">
                                          <p:val>
                                            <p:strVal val="ppt_w"/>
                                          </p:val>
                                        </p:tav>
                                        <p:tav tm="100000">
                                          <p:val>
                                            <p:fltVal val="0"/>
                                          </p:val>
                                        </p:tav>
                                      </p:tavLst>
                                    </p:anim>
                                    <p:anim calcmode="lin" valueType="num">
                                      <p:cBhvr>
                                        <p:cTn id="42" dur="150"/>
                                        <p:tgtEl>
                                          <p:spTgt spid="20"/>
                                        </p:tgtEl>
                                        <p:attrNameLst>
                                          <p:attrName>ppt_h</p:attrName>
                                        </p:attrNameLst>
                                      </p:cBhvr>
                                      <p:tavLst>
                                        <p:tav tm="0">
                                          <p:val>
                                            <p:strVal val="ppt_h"/>
                                          </p:val>
                                        </p:tav>
                                        <p:tav tm="100000">
                                          <p:val>
                                            <p:fltVal val="0"/>
                                          </p:val>
                                        </p:tav>
                                      </p:tavLst>
                                    </p:anim>
                                    <p:animEffect transition="out" filter="fade">
                                      <p:cBhvr>
                                        <p:cTn id="43" dur="150"/>
                                        <p:tgtEl>
                                          <p:spTgt spid="20"/>
                                        </p:tgtEl>
                                      </p:cBhvr>
                                    </p:animEffect>
                                    <p:set>
                                      <p:cBhvr>
                                        <p:cTn id="44" dur="1" fill="hold">
                                          <p:stCondLst>
                                            <p:cond delay="149"/>
                                          </p:stCondLst>
                                        </p:cTn>
                                        <p:tgtEl>
                                          <p:spTgt spid="20"/>
                                        </p:tgtEl>
                                        <p:attrNameLst>
                                          <p:attrName>style.visibility</p:attrName>
                                        </p:attrNameLst>
                                      </p:cBhvr>
                                      <p:to>
                                        <p:strVal val="hidden"/>
                                      </p:to>
                                    </p:set>
                                  </p:childTnLst>
                                </p:cTn>
                              </p:par>
                            </p:childTnLst>
                          </p:cTn>
                        </p:par>
                        <p:par>
                          <p:cTn id="45" fill="hold">
                            <p:stCondLst>
                              <p:cond delay="150"/>
                            </p:stCondLst>
                            <p:childTnLst>
                              <p:par>
                                <p:cTn id="46" presetID="53" presetClass="entr" presetSubtype="16"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150" fill="hold"/>
                                        <p:tgtEl>
                                          <p:spTgt spid="25"/>
                                        </p:tgtEl>
                                        <p:attrNameLst>
                                          <p:attrName>ppt_w</p:attrName>
                                        </p:attrNameLst>
                                      </p:cBhvr>
                                      <p:tavLst>
                                        <p:tav tm="0">
                                          <p:val>
                                            <p:fltVal val="0"/>
                                          </p:val>
                                        </p:tav>
                                        <p:tav tm="100000">
                                          <p:val>
                                            <p:strVal val="#ppt_w"/>
                                          </p:val>
                                        </p:tav>
                                      </p:tavLst>
                                    </p:anim>
                                    <p:anim calcmode="lin" valueType="num">
                                      <p:cBhvr>
                                        <p:cTn id="49" dur="150" fill="hold"/>
                                        <p:tgtEl>
                                          <p:spTgt spid="25"/>
                                        </p:tgtEl>
                                        <p:attrNameLst>
                                          <p:attrName>ppt_h</p:attrName>
                                        </p:attrNameLst>
                                      </p:cBhvr>
                                      <p:tavLst>
                                        <p:tav tm="0">
                                          <p:val>
                                            <p:fltVal val="0"/>
                                          </p:val>
                                        </p:tav>
                                        <p:tav tm="100000">
                                          <p:val>
                                            <p:strVal val="#ppt_h"/>
                                          </p:val>
                                        </p:tav>
                                      </p:tavLst>
                                    </p:anim>
                                    <p:animEffect transition="in" filter="fade">
                                      <p:cBhvr>
                                        <p:cTn id="50" dur="15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xEl>
                                              <p:pRg st="0" end="0"/>
                                            </p:txEl>
                                          </p:spTgt>
                                        </p:tgtEl>
                                        <p:attrNameLst>
                                          <p:attrName>style.visibility</p:attrName>
                                        </p:attrNameLst>
                                      </p:cBhvr>
                                      <p:to>
                                        <p:strVal val="visible"/>
                                      </p:to>
                                    </p:set>
                                    <p:animEffect transition="in" filter="fade">
                                      <p:cBhvr>
                                        <p:cTn id="53" dur="300"/>
                                        <p:tgtEl>
                                          <p:spTgt spid="29">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32" fill="hold" nodeType="clickEffect">
                                  <p:stCondLst>
                                    <p:cond delay="0"/>
                                  </p:stCondLst>
                                  <p:childTnLst>
                                    <p:anim calcmode="lin" valueType="num">
                                      <p:cBhvr>
                                        <p:cTn id="57" dur="150"/>
                                        <p:tgtEl>
                                          <p:spTgt spid="21"/>
                                        </p:tgtEl>
                                        <p:attrNameLst>
                                          <p:attrName>ppt_w</p:attrName>
                                        </p:attrNameLst>
                                      </p:cBhvr>
                                      <p:tavLst>
                                        <p:tav tm="0">
                                          <p:val>
                                            <p:strVal val="ppt_w"/>
                                          </p:val>
                                        </p:tav>
                                        <p:tav tm="100000">
                                          <p:val>
                                            <p:fltVal val="0"/>
                                          </p:val>
                                        </p:tav>
                                      </p:tavLst>
                                    </p:anim>
                                    <p:anim calcmode="lin" valueType="num">
                                      <p:cBhvr>
                                        <p:cTn id="58" dur="150"/>
                                        <p:tgtEl>
                                          <p:spTgt spid="21"/>
                                        </p:tgtEl>
                                        <p:attrNameLst>
                                          <p:attrName>ppt_h</p:attrName>
                                        </p:attrNameLst>
                                      </p:cBhvr>
                                      <p:tavLst>
                                        <p:tav tm="0">
                                          <p:val>
                                            <p:strVal val="ppt_h"/>
                                          </p:val>
                                        </p:tav>
                                        <p:tav tm="100000">
                                          <p:val>
                                            <p:fltVal val="0"/>
                                          </p:val>
                                        </p:tav>
                                      </p:tavLst>
                                    </p:anim>
                                    <p:animEffect transition="out" filter="fade">
                                      <p:cBhvr>
                                        <p:cTn id="59" dur="150"/>
                                        <p:tgtEl>
                                          <p:spTgt spid="21"/>
                                        </p:tgtEl>
                                      </p:cBhvr>
                                    </p:animEffect>
                                    <p:set>
                                      <p:cBhvr>
                                        <p:cTn id="60" dur="1" fill="hold">
                                          <p:stCondLst>
                                            <p:cond delay="149"/>
                                          </p:stCondLst>
                                        </p:cTn>
                                        <p:tgtEl>
                                          <p:spTgt spid="21"/>
                                        </p:tgtEl>
                                        <p:attrNameLst>
                                          <p:attrName>style.visibility</p:attrName>
                                        </p:attrNameLst>
                                      </p:cBhvr>
                                      <p:to>
                                        <p:strVal val="hidden"/>
                                      </p:to>
                                    </p:set>
                                  </p:childTnLst>
                                </p:cTn>
                              </p:par>
                            </p:childTnLst>
                          </p:cTn>
                        </p:par>
                        <p:par>
                          <p:cTn id="61" fill="hold">
                            <p:stCondLst>
                              <p:cond delay="150"/>
                            </p:stCondLst>
                            <p:childTnLst>
                              <p:par>
                                <p:cTn id="62" presetID="53" presetClass="entr" presetSubtype="16"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150" fill="hold"/>
                                        <p:tgtEl>
                                          <p:spTgt spid="26"/>
                                        </p:tgtEl>
                                        <p:attrNameLst>
                                          <p:attrName>ppt_w</p:attrName>
                                        </p:attrNameLst>
                                      </p:cBhvr>
                                      <p:tavLst>
                                        <p:tav tm="0">
                                          <p:val>
                                            <p:fltVal val="0"/>
                                          </p:val>
                                        </p:tav>
                                        <p:tav tm="100000">
                                          <p:val>
                                            <p:strVal val="#ppt_w"/>
                                          </p:val>
                                        </p:tav>
                                      </p:tavLst>
                                    </p:anim>
                                    <p:anim calcmode="lin" valueType="num">
                                      <p:cBhvr>
                                        <p:cTn id="65" dur="150" fill="hold"/>
                                        <p:tgtEl>
                                          <p:spTgt spid="26"/>
                                        </p:tgtEl>
                                        <p:attrNameLst>
                                          <p:attrName>ppt_h</p:attrName>
                                        </p:attrNameLst>
                                      </p:cBhvr>
                                      <p:tavLst>
                                        <p:tav tm="0">
                                          <p:val>
                                            <p:fltVal val="0"/>
                                          </p:val>
                                        </p:tav>
                                        <p:tav tm="100000">
                                          <p:val>
                                            <p:strVal val="#ppt_h"/>
                                          </p:val>
                                        </p:tav>
                                      </p:tavLst>
                                    </p:anim>
                                    <p:animEffect transition="in" filter="fade">
                                      <p:cBhvr>
                                        <p:cTn id="66" dur="150"/>
                                        <p:tgtEl>
                                          <p:spTgt spid="26"/>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fade">
                                      <p:cBhvr>
                                        <p:cTn id="69" dur="300"/>
                                        <p:tgtEl>
                                          <p:spTgt spid="30">
                                            <p:txEl>
                                              <p:pRg st="0" end="0"/>
                                            </p:txEl>
                                          </p:spTgt>
                                        </p:tgtEl>
                                      </p:cBhvr>
                                    </p:animEffect>
                                  </p:childTnLst>
                                </p:cTn>
                              </p:par>
                              <p:par>
                                <p:cTn id="70" presetID="10" presetClass="entr" presetSubtype="0" fill="hold" nodeType="withEffect">
                                  <p:stCondLst>
                                    <p:cond delay="100"/>
                                  </p:stCondLst>
                                  <p:childTnLst>
                                    <p:set>
                                      <p:cBhvr>
                                        <p:cTn id="71" dur="1" fill="hold">
                                          <p:stCondLst>
                                            <p:cond delay="0"/>
                                          </p:stCondLst>
                                        </p:cTn>
                                        <p:tgtEl>
                                          <p:spTgt spid="30">
                                            <p:txEl>
                                              <p:pRg st="1" end="1"/>
                                            </p:txEl>
                                          </p:spTgt>
                                        </p:tgtEl>
                                        <p:attrNameLst>
                                          <p:attrName>style.visibility</p:attrName>
                                        </p:attrNameLst>
                                      </p:cBhvr>
                                      <p:to>
                                        <p:strVal val="visible"/>
                                      </p:to>
                                    </p:set>
                                    <p:animEffect transition="in" filter="fade">
                                      <p:cBhvr>
                                        <p:cTn id="72" dur="3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525409" y="1997839"/>
            <a:ext cx="11141191" cy="2862322"/>
          </a:xfrm>
          <a:prstGeom prst="rect">
            <a:avLst/>
          </a:prstGeom>
          <a:noFill/>
        </p:spPr>
        <p:txBody>
          <a:bodyPr wrap="none" rtlCol="0">
            <a:spAutoFit/>
          </a:bodyPr>
          <a:lstStyle/>
          <a:p>
            <a:pPr algn="ctr"/>
            <a:r>
              <a:rPr lang="en-US" sz="18000" dirty="0">
                <a:latin typeface="+mj-lt"/>
              </a:rPr>
              <a:t>Solution?</a:t>
            </a:r>
            <a:endParaRPr lang="en-CA" sz="18000" dirty="0">
              <a:latin typeface="+mj-lt"/>
            </a:endParaRPr>
          </a:p>
        </p:txBody>
      </p:sp>
    </p:spTree>
    <p:extLst>
      <p:ext uri="{BB962C8B-B14F-4D97-AF65-F5344CB8AC3E}">
        <p14:creationId xmlns:p14="http://schemas.microsoft.com/office/powerpoint/2010/main" val="426732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rawing of a person&#10;&#10;Description automatically generated">
            <a:extLst>
              <a:ext uri="{FF2B5EF4-FFF2-40B4-BE49-F238E27FC236}">
                <a16:creationId xmlns:a16="http://schemas.microsoft.com/office/drawing/2014/main" id="{523903AF-5AEA-4CE7-97C8-49001F18F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2710" y="4713711"/>
            <a:ext cx="1739265" cy="1642639"/>
          </a:xfrm>
          <a:prstGeom prst="rect">
            <a:avLst/>
          </a:prstGeom>
        </p:spPr>
      </p:pic>
      <p:sp>
        <p:nvSpPr>
          <p:cNvPr id="2" name="Title 1">
            <a:extLst>
              <a:ext uri="{FF2B5EF4-FFF2-40B4-BE49-F238E27FC236}">
                <a16:creationId xmlns:a16="http://schemas.microsoft.com/office/drawing/2014/main" id="{CCA13AB0-9D2F-4286-A3C9-596FFF9000A2}"/>
              </a:ext>
            </a:extLst>
          </p:cNvPr>
          <p:cNvSpPr>
            <a:spLocks noGrp="1"/>
          </p:cNvSpPr>
          <p:nvPr>
            <p:ph type="title"/>
          </p:nvPr>
        </p:nvSpPr>
        <p:spPr>
          <a:xfrm>
            <a:off x="838200" y="365125"/>
            <a:ext cx="10515600" cy="1325563"/>
          </a:xfrm>
        </p:spPr>
        <p:txBody>
          <a:bodyPr/>
          <a:lstStyle/>
          <a:p>
            <a:r>
              <a:rPr lang="en-US" dirty="0"/>
              <a:t>Deliverables</a:t>
            </a:r>
            <a:endParaRPr lang="en-CA" dirty="0"/>
          </a:p>
        </p:txBody>
      </p:sp>
      <p:sp>
        <p:nvSpPr>
          <p:cNvPr id="3" name="Date Placeholder 2">
            <a:extLst>
              <a:ext uri="{FF2B5EF4-FFF2-40B4-BE49-F238E27FC236}">
                <a16:creationId xmlns:a16="http://schemas.microsoft.com/office/drawing/2014/main" id="{B98051DC-3D2A-4A5B-9FF6-A704E00D499D}"/>
              </a:ext>
            </a:extLst>
          </p:cNvPr>
          <p:cNvSpPr>
            <a:spLocks noGrp="1"/>
          </p:cNvSpPr>
          <p:nvPr>
            <p:ph type="dt" sz="half" idx="10"/>
          </p:nvPr>
        </p:nvSpPr>
        <p:spPr/>
        <p:txBody>
          <a:bodyPr/>
          <a:lstStyle/>
          <a:p>
            <a:fld id="{D926228C-2280-47DE-A57D-AECE9F3991A9}" type="datetime1">
              <a:rPr lang="en-CA" smtClean="0"/>
              <a:t>2019-10-17</a:t>
            </a:fld>
            <a:endParaRPr lang="en-CA"/>
          </a:p>
        </p:txBody>
      </p:sp>
      <p:sp>
        <p:nvSpPr>
          <p:cNvPr id="4" name="Footer Placeholder 3">
            <a:extLst>
              <a:ext uri="{FF2B5EF4-FFF2-40B4-BE49-F238E27FC236}">
                <a16:creationId xmlns:a16="http://schemas.microsoft.com/office/drawing/2014/main" id="{05D9E535-A693-4D99-966B-B0F228F7826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C8486C7-9D45-485D-8505-D2B547EAC977}"/>
              </a:ext>
            </a:extLst>
          </p:cNvPr>
          <p:cNvSpPr>
            <a:spLocks noGrp="1"/>
          </p:cNvSpPr>
          <p:nvPr>
            <p:ph type="sldNum" sz="quarter" idx="12"/>
          </p:nvPr>
        </p:nvSpPr>
        <p:spPr/>
        <p:txBody>
          <a:bodyPr/>
          <a:lstStyle/>
          <a:p>
            <a:fld id="{5723E0EB-F49A-4D7B-AD68-96F37100A139}" type="slidenum">
              <a:rPr lang="en-CA" smtClean="0"/>
              <a:t>22</a:t>
            </a:fld>
            <a:endParaRPr lang="en-CA" dirty="0"/>
          </a:p>
        </p:txBody>
      </p:sp>
      <p:pic>
        <p:nvPicPr>
          <p:cNvPr id="9" name="Picture 8" descr="A close up of a device&#10;&#10;Description automatically generated">
            <a:extLst>
              <a:ext uri="{FF2B5EF4-FFF2-40B4-BE49-F238E27FC236}">
                <a16:creationId xmlns:a16="http://schemas.microsoft.com/office/drawing/2014/main" id="{18FC483D-7276-4B6C-8248-66AA1BA72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130" y="1856086"/>
            <a:ext cx="1925339" cy="1925339"/>
          </a:xfrm>
          <a:prstGeom prst="rect">
            <a:avLst/>
          </a:prstGeom>
        </p:spPr>
      </p:pic>
      <p:grpSp>
        <p:nvGrpSpPr>
          <p:cNvPr id="10" name="Group 9">
            <a:extLst>
              <a:ext uri="{FF2B5EF4-FFF2-40B4-BE49-F238E27FC236}">
                <a16:creationId xmlns:a16="http://schemas.microsoft.com/office/drawing/2014/main" id="{5BBBF674-9BD7-4005-8023-7707CC22DA95}"/>
              </a:ext>
            </a:extLst>
          </p:cNvPr>
          <p:cNvGrpSpPr/>
          <p:nvPr/>
        </p:nvGrpSpPr>
        <p:grpSpPr>
          <a:xfrm>
            <a:off x="3952875" y="1918755"/>
            <a:ext cx="1800000" cy="1800000"/>
            <a:chOff x="2309219" y="3890963"/>
            <a:chExt cx="1800000" cy="1800000"/>
          </a:xfrm>
        </p:grpSpPr>
        <p:pic>
          <p:nvPicPr>
            <p:cNvPr id="11" name="Graphic 10" descr="Processor">
              <a:extLst>
                <a:ext uri="{FF2B5EF4-FFF2-40B4-BE49-F238E27FC236}">
                  <a16:creationId xmlns:a16="http://schemas.microsoft.com/office/drawing/2014/main" id="{3D05B89C-A566-49B5-BFA2-8DCF16DAA5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9219" y="3890963"/>
              <a:ext cx="1800000" cy="1800000"/>
            </a:xfrm>
            <a:prstGeom prst="rect">
              <a:avLst/>
            </a:prstGeom>
          </p:spPr>
        </p:pic>
        <p:sp>
          <p:nvSpPr>
            <p:cNvPr id="12" name="Rectangle 11">
              <a:extLst>
                <a:ext uri="{FF2B5EF4-FFF2-40B4-BE49-F238E27FC236}">
                  <a16:creationId xmlns:a16="http://schemas.microsoft.com/office/drawing/2014/main" id="{6CDAF5F2-4F20-4023-9BA0-0A0BD54B6B25}"/>
                </a:ext>
              </a:extLst>
            </p:cNvPr>
            <p:cNvSpPr/>
            <p:nvPr/>
          </p:nvSpPr>
          <p:spPr>
            <a:xfrm>
              <a:off x="2748228" y="4362449"/>
              <a:ext cx="899847" cy="865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AF8477F1-3024-49CC-BDFE-3ACBF911753A}"/>
                </a:ext>
              </a:extLst>
            </p:cNvPr>
            <p:cNvSpPr txBox="1"/>
            <p:nvPr/>
          </p:nvSpPr>
          <p:spPr>
            <a:xfrm>
              <a:off x="2748228" y="4362449"/>
              <a:ext cx="825867" cy="830997"/>
            </a:xfrm>
            <a:prstGeom prst="rect">
              <a:avLst/>
            </a:prstGeom>
            <a:noFill/>
          </p:spPr>
          <p:txBody>
            <a:bodyPr wrap="none" rtlCol="0">
              <a:spAutoFit/>
            </a:bodyPr>
            <a:lstStyle/>
            <a:p>
              <a:r>
                <a:rPr lang="en-US" dirty="0">
                  <a:solidFill>
                    <a:schemeClr val="bg1"/>
                  </a:solidFill>
                  <a:latin typeface="+mj-lt"/>
                </a:rPr>
                <a:t>FPGA</a:t>
              </a:r>
              <a:br>
                <a:rPr lang="en-US" dirty="0">
                  <a:solidFill>
                    <a:schemeClr val="bg1"/>
                  </a:solidFill>
                  <a:latin typeface="+mj-lt"/>
                </a:rPr>
              </a:br>
              <a:r>
                <a:rPr lang="en-US" sz="1200" dirty="0">
                  <a:solidFill>
                    <a:schemeClr val="bg1"/>
                  </a:solidFill>
                  <a:latin typeface="+mj-lt"/>
                </a:rPr>
                <a:t>🖤</a:t>
              </a:r>
              <a:br>
                <a:rPr lang="en-US" dirty="0">
                  <a:solidFill>
                    <a:schemeClr val="bg1"/>
                  </a:solidFill>
                  <a:latin typeface="+mj-lt"/>
                </a:rPr>
              </a:br>
              <a:r>
                <a:rPr lang="en-US" dirty="0">
                  <a:solidFill>
                    <a:schemeClr val="bg1"/>
                  </a:solidFill>
                  <a:latin typeface="+mj-lt"/>
                </a:rPr>
                <a:t>ML</a:t>
              </a:r>
              <a:endParaRPr lang="en-CA" dirty="0">
                <a:solidFill>
                  <a:schemeClr val="bg1"/>
                </a:solidFill>
                <a:latin typeface="+mj-lt"/>
              </a:endParaRPr>
            </a:p>
          </p:txBody>
        </p:sp>
      </p:grpSp>
      <p:grpSp>
        <p:nvGrpSpPr>
          <p:cNvPr id="39" name="Group 38">
            <a:extLst>
              <a:ext uri="{FF2B5EF4-FFF2-40B4-BE49-F238E27FC236}">
                <a16:creationId xmlns:a16="http://schemas.microsoft.com/office/drawing/2014/main" id="{C43669A9-0EDC-47C8-BC08-9D0E066DCD96}"/>
              </a:ext>
            </a:extLst>
          </p:cNvPr>
          <p:cNvGrpSpPr/>
          <p:nvPr/>
        </p:nvGrpSpPr>
        <p:grpSpPr>
          <a:xfrm>
            <a:off x="6357351" y="2149577"/>
            <a:ext cx="2157734" cy="1338356"/>
            <a:chOff x="7714780" y="2143586"/>
            <a:chExt cx="2157734" cy="1338356"/>
          </a:xfrm>
        </p:grpSpPr>
        <p:pic>
          <p:nvPicPr>
            <p:cNvPr id="34" name="Graphic 33" descr="Wireless router">
              <a:extLst>
                <a:ext uri="{FF2B5EF4-FFF2-40B4-BE49-F238E27FC236}">
                  <a16:creationId xmlns:a16="http://schemas.microsoft.com/office/drawing/2014/main" id="{63DD2407-1525-4AD8-A509-DF073CCE91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4780" y="2514600"/>
              <a:ext cx="914400" cy="914400"/>
            </a:xfrm>
            <a:prstGeom prst="rect">
              <a:avLst/>
            </a:prstGeom>
          </p:spPr>
        </p:pic>
        <p:pic>
          <p:nvPicPr>
            <p:cNvPr id="36" name="Graphic 35" descr="Television">
              <a:extLst>
                <a:ext uri="{FF2B5EF4-FFF2-40B4-BE49-F238E27FC236}">
                  <a16:creationId xmlns:a16="http://schemas.microsoft.com/office/drawing/2014/main" id="{1B132E17-B329-4E5E-942B-AAAD1E8B39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4158" y="2143586"/>
              <a:ext cx="1338356" cy="1338356"/>
            </a:xfrm>
            <a:prstGeom prst="rect">
              <a:avLst/>
            </a:prstGeom>
          </p:spPr>
        </p:pic>
        <p:cxnSp>
          <p:nvCxnSpPr>
            <p:cNvPr id="38" name="Straight Connector 37">
              <a:extLst>
                <a:ext uri="{FF2B5EF4-FFF2-40B4-BE49-F238E27FC236}">
                  <a16:creationId xmlns:a16="http://schemas.microsoft.com/office/drawing/2014/main" id="{B7928A8E-4710-414A-B3C2-E90299567618}"/>
                </a:ext>
              </a:extLst>
            </p:cNvPr>
            <p:cNvCxnSpPr/>
            <p:nvPr/>
          </p:nvCxnSpPr>
          <p:spPr>
            <a:xfrm flipH="1">
              <a:off x="8058615" y="3255998"/>
              <a:ext cx="10853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Graphic 42" descr="Document">
            <a:extLst>
              <a:ext uri="{FF2B5EF4-FFF2-40B4-BE49-F238E27FC236}">
                <a16:creationId xmlns:a16="http://schemas.microsoft.com/office/drawing/2014/main" id="{FC88381A-E080-4535-A321-68A759DAFD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71518" y="2071381"/>
            <a:ext cx="1338356" cy="1338356"/>
          </a:xfrm>
          <a:prstGeom prst="rect">
            <a:avLst/>
          </a:prstGeom>
        </p:spPr>
      </p:pic>
      <p:sp>
        <p:nvSpPr>
          <p:cNvPr id="45" name="TextBox 44">
            <a:extLst>
              <a:ext uri="{FF2B5EF4-FFF2-40B4-BE49-F238E27FC236}">
                <a16:creationId xmlns:a16="http://schemas.microsoft.com/office/drawing/2014/main" id="{4E153727-37DD-4B14-8E74-FE207715A8AD}"/>
              </a:ext>
            </a:extLst>
          </p:cNvPr>
          <p:cNvSpPr txBox="1"/>
          <p:nvPr/>
        </p:nvSpPr>
        <p:spPr>
          <a:xfrm>
            <a:off x="2014653" y="3719488"/>
            <a:ext cx="615874" cy="646331"/>
          </a:xfrm>
          <a:prstGeom prst="rect">
            <a:avLst/>
          </a:prstGeom>
          <a:noFill/>
        </p:spPr>
        <p:txBody>
          <a:bodyPr wrap="none" rtlCol="0">
            <a:spAutoFit/>
          </a:bodyPr>
          <a:lstStyle/>
          <a:p>
            <a:r>
              <a:rPr lang="en-US" sz="3600" b="1" dirty="0">
                <a:latin typeface="Century Gothic" panose="020B0502020202020204" pitchFamily="34" charset="0"/>
              </a:rPr>
              <a:t>1</a:t>
            </a:r>
            <a:r>
              <a:rPr lang="en-US" sz="2400" b="1" dirty="0">
                <a:latin typeface="Century Gothic" panose="020B0502020202020204" pitchFamily="34" charset="0"/>
              </a:rPr>
              <a:t>x</a:t>
            </a:r>
            <a:endParaRPr lang="en-CA" sz="2400" b="1" dirty="0">
              <a:latin typeface="Century Gothic" panose="020B0502020202020204" pitchFamily="34" charset="0"/>
            </a:endParaRPr>
          </a:p>
        </p:txBody>
      </p:sp>
      <p:sp>
        <p:nvSpPr>
          <p:cNvPr id="46" name="TextBox 45">
            <a:extLst>
              <a:ext uri="{FF2B5EF4-FFF2-40B4-BE49-F238E27FC236}">
                <a16:creationId xmlns:a16="http://schemas.microsoft.com/office/drawing/2014/main" id="{4571B29B-B794-4668-BC39-BF011E9825AC}"/>
              </a:ext>
            </a:extLst>
          </p:cNvPr>
          <p:cNvSpPr txBox="1"/>
          <p:nvPr/>
        </p:nvSpPr>
        <p:spPr>
          <a:xfrm>
            <a:off x="4650004" y="3781425"/>
            <a:ext cx="615874" cy="646331"/>
          </a:xfrm>
          <a:prstGeom prst="rect">
            <a:avLst/>
          </a:prstGeom>
          <a:noFill/>
        </p:spPr>
        <p:txBody>
          <a:bodyPr wrap="none" rtlCol="0">
            <a:spAutoFit/>
          </a:bodyPr>
          <a:lstStyle/>
          <a:p>
            <a:r>
              <a:rPr lang="en-US" sz="3600" b="1" dirty="0">
                <a:latin typeface="Century Gothic" panose="020B0502020202020204" pitchFamily="34" charset="0"/>
              </a:rPr>
              <a:t>1</a:t>
            </a:r>
            <a:r>
              <a:rPr lang="en-US" sz="2400" b="1" dirty="0">
                <a:latin typeface="Century Gothic" panose="020B0502020202020204" pitchFamily="34" charset="0"/>
              </a:rPr>
              <a:t>x</a:t>
            </a:r>
            <a:endParaRPr lang="en-CA" sz="2400" b="1" dirty="0">
              <a:latin typeface="Century Gothic" panose="020B0502020202020204" pitchFamily="34" charset="0"/>
            </a:endParaRPr>
          </a:p>
        </p:txBody>
      </p:sp>
      <p:sp>
        <p:nvSpPr>
          <p:cNvPr id="47" name="TextBox 46">
            <a:extLst>
              <a:ext uri="{FF2B5EF4-FFF2-40B4-BE49-F238E27FC236}">
                <a16:creationId xmlns:a16="http://schemas.microsoft.com/office/drawing/2014/main" id="{89860452-A9FC-43D8-87EC-36B046710501}"/>
              </a:ext>
            </a:extLst>
          </p:cNvPr>
          <p:cNvSpPr txBox="1"/>
          <p:nvPr/>
        </p:nvSpPr>
        <p:spPr>
          <a:xfrm>
            <a:off x="7285355" y="3781425"/>
            <a:ext cx="615874" cy="646331"/>
          </a:xfrm>
          <a:prstGeom prst="rect">
            <a:avLst/>
          </a:prstGeom>
          <a:noFill/>
        </p:spPr>
        <p:txBody>
          <a:bodyPr wrap="none" rtlCol="0">
            <a:spAutoFit/>
          </a:bodyPr>
          <a:lstStyle/>
          <a:p>
            <a:r>
              <a:rPr lang="en-US" sz="3600" b="1" dirty="0">
                <a:latin typeface="Century Gothic" panose="020B0502020202020204" pitchFamily="34" charset="0"/>
              </a:rPr>
              <a:t>1</a:t>
            </a:r>
            <a:r>
              <a:rPr lang="en-US" sz="2400" b="1" dirty="0">
                <a:latin typeface="Century Gothic" panose="020B0502020202020204" pitchFamily="34" charset="0"/>
              </a:rPr>
              <a:t>x</a:t>
            </a:r>
            <a:endParaRPr lang="en-CA" sz="2400" b="1" dirty="0">
              <a:latin typeface="Century Gothic" panose="020B0502020202020204" pitchFamily="34" charset="0"/>
            </a:endParaRPr>
          </a:p>
        </p:txBody>
      </p:sp>
      <p:sp>
        <p:nvSpPr>
          <p:cNvPr id="48" name="TextBox 47">
            <a:extLst>
              <a:ext uri="{FF2B5EF4-FFF2-40B4-BE49-F238E27FC236}">
                <a16:creationId xmlns:a16="http://schemas.microsoft.com/office/drawing/2014/main" id="{7D546641-ADB4-458A-AD42-D68C67654FF2}"/>
              </a:ext>
            </a:extLst>
          </p:cNvPr>
          <p:cNvSpPr txBox="1"/>
          <p:nvPr/>
        </p:nvSpPr>
        <p:spPr>
          <a:xfrm>
            <a:off x="9920706" y="3781425"/>
            <a:ext cx="615874" cy="646331"/>
          </a:xfrm>
          <a:prstGeom prst="rect">
            <a:avLst/>
          </a:prstGeom>
          <a:noFill/>
        </p:spPr>
        <p:txBody>
          <a:bodyPr wrap="none" rtlCol="0">
            <a:spAutoFit/>
          </a:bodyPr>
          <a:lstStyle/>
          <a:p>
            <a:r>
              <a:rPr lang="en-US" sz="3600" b="1" dirty="0">
                <a:latin typeface="Century Gothic" panose="020B0502020202020204" pitchFamily="34" charset="0"/>
              </a:rPr>
              <a:t>5</a:t>
            </a:r>
            <a:r>
              <a:rPr lang="en-US" sz="2400" b="1" dirty="0">
                <a:latin typeface="Century Gothic" panose="020B0502020202020204" pitchFamily="34" charset="0"/>
              </a:rPr>
              <a:t>x</a:t>
            </a:r>
            <a:endParaRPr lang="en-CA" sz="2400" b="1" dirty="0">
              <a:latin typeface="Century Gothic" panose="020B0502020202020204" pitchFamily="34" charset="0"/>
            </a:endParaRPr>
          </a:p>
        </p:txBody>
      </p:sp>
      <p:pic>
        <p:nvPicPr>
          <p:cNvPr id="52" name="Graphic 51" descr="Web cam">
            <a:extLst>
              <a:ext uri="{FF2B5EF4-FFF2-40B4-BE49-F238E27FC236}">
                <a16:creationId xmlns:a16="http://schemas.microsoft.com/office/drawing/2014/main" id="{729B4421-52A6-4D10-8102-555A87DAE4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1866974" y="2818755"/>
            <a:ext cx="685650" cy="685650"/>
          </a:xfrm>
          <a:prstGeom prst="rect">
            <a:avLst/>
          </a:prstGeom>
        </p:spPr>
      </p:pic>
      <p:pic>
        <p:nvPicPr>
          <p:cNvPr id="53" name="Graphic 52" descr="Document">
            <a:extLst>
              <a:ext uri="{FF2B5EF4-FFF2-40B4-BE49-F238E27FC236}">
                <a16:creationId xmlns:a16="http://schemas.microsoft.com/office/drawing/2014/main" id="{3AF898FB-0DD5-4BF6-BA30-903E1351CA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1090556">
            <a:off x="10836158" y="5444391"/>
            <a:ext cx="384583" cy="384583"/>
          </a:xfrm>
          <a:prstGeom prst="rect">
            <a:avLst/>
          </a:prstGeom>
        </p:spPr>
      </p:pic>
    </p:spTree>
    <p:extLst>
      <p:ext uri="{BB962C8B-B14F-4D97-AF65-F5344CB8AC3E}">
        <p14:creationId xmlns:p14="http://schemas.microsoft.com/office/powerpoint/2010/main" val="2349281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3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3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3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3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300"/>
                                        <p:tgtEl>
                                          <p:spTgt spid="3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3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300"/>
                                        <p:tgtEl>
                                          <p:spTgt spid="48"/>
                                        </p:tgtEl>
                                      </p:cBhvr>
                                    </p:animEffect>
                                  </p:childTnLst>
                                </p:cTn>
                              </p:par>
                            </p:childTnLst>
                          </p:cTn>
                        </p:par>
                        <p:par>
                          <p:cTn id="38" fill="hold">
                            <p:stCondLst>
                              <p:cond delay="300"/>
                            </p:stCondLst>
                            <p:childTnLst>
                              <p:par>
                                <p:cTn id="39" presetID="1"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E170-6C6A-46C4-9391-9CBE9ECFDB27}"/>
              </a:ext>
            </a:extLst>
          </p:cNvPr>
          <p:cNvSpPr>
            <a:spLocks noGrp="1"/>
          </p:cNvSpPr>
          <p:nvPr>
            <p:ph type="title"/>
          </p:nvPr>
        </p:nvSpPr>
        <p:spPr/>
        <p:txBody>
          <a:bodyPr/>
          <a:lstStyle/>
          <a:p>
            <a:r>
              <a:rPr lang="en-US" dirty="0"/>
              <a:t>Deliverable Dates</a:t>
            </a:r>
            <a:endParaRPr lang="en-CA" dirty="0"/>
          </a:p>
        </p:txBody>
      </p:sp>
      <p:sp>
        <p:nvSpPr>
          <p:cNvPr id="3" name="Date Placeholder 2">
            <a:extLst>
              <a:ext uri="{FF2B5EF4-FFF2-40B4-BE49-F238E27FC236}">
                <a16:creationId xmlns:a16="http://schemas.microsoft.com/office/drawing/2014/main" id="{2C63B95A-78F3-428B-843A-8E141898609A}"/>
              </a:ext>
            </a:extLst>
          </p:cNvPr>
          <p:cNvSpPr>
            <a:spLocks noGrp="1"/>
          </p:cNvSpPr>
          <p:nvPr>
            <p:ph type="dt" sz="half" idx="10"/>
          </p:nvPr>
        </p:nvSpPr>
        <p:spPr/>
        <p:txBody>
          <a:bodyPr/>
          <a:lstStyle/>
          <a:p>
            <a:fld id="{F589E7B6-EE52-4C98-B22F-D4B9E597648E}" type="datetime1">
              <a:rPr lang="en-CA" smtClean="0"/>
              <a:t>2019-10-17</a:t>
            </a:fld>
            <a:endParaRPr lang="en-CA"/>
          </a:p>
        </p:txBody>
      </p:sp>
      <p:sp>
        <p:nvSpPr>
          <p:cNvPr id="4" name="Footer Placeholder 3">
            <a:extLst>
              <a:ext uri="{FF2B5EF4-FFF2-40B4-BE49-F238E27FC236}">
                <a16:creationId xmlns:a16="http://schemas.microsoft.com/office/drawing/2014/main" id="{AFF54BE4-2240-45D0-8DEA-3E5A42BC45D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2E6F284-D450-4C0D-B927-8571D0E244BE}"/>
              </a:ext>
            </a:extLst>
          </p:cNvPr>
          <p:cNvSpPr>
            <a:spLocks noGrp="1"/>
          </p:cNvSpPr>
          <p:nvPr>
            <p:ph type="sldNum" sz="quarter" idx="12"/>
          </p:nvPr>
        </p:nvSpPr>
        <p:spPr/>
        <p:txBody>
          <a:bodyPr/>
          <a:lstStyle/>
          <a:p>
            <a:fld id="{5723E0EB-F49A-4D7B-AD68-96F37100A139}" type="slidenum">
              <a:rPr lang="en-CA" smtClean="0"/>
              <a:t>23</a:t>
            </a:fld>
            <a:endParaRPr lang="en-CA" dirty="0"/>
          </a:p>
        </p:txBody>
      </p:sp>
      <p:cxnSp>
        <p:nvCxnSpPr>
          <p:cNvPr id="7" name="Straight Connector 6">
            <a:extLst>
              <a:ext uri="{FF2B5EF4-FFF2-40B4-BE49-F238E27FC236}">
                <a16:creationId xmlns:a16="http://schemas.microsoft.com/office/drawing/2014/main" id="{346E1790-0FBD-451D-B52C-53DE3DC23DCD}"/>
              </a:ext>
            </a:extLst>
          </p:cNvPr>
          <p:cNvCxnSpPr>
            <a:cxnSpLocks/>
          </p:cNvCxnSpPr>
          <p:nvPr/>
        </p:nvCxnSpPr>
        <p:spPr>
          <a:xfrm flipV="1">
            <a:off x="1570463" y="3385928"/>
            <a:ext cx="9051073" cy="43072"/>
          </a:xfrm>
          <a:prstGeom prst="line">
            <a:avLst/>
          </a:prstGeom>
          <a:ln w="762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A640E-88E3-4943-A481-5B86DEDE8236}"/>
              </a:ext>
            </a:extLst>
          </p:cNvPr>
          <p:cNvCxnSpPr>
            <a:cxnSpLocks/>
          </p:cNvCxnSpPr>
          <p:nvPr/>
        </p:nvCxnSpPr>
        <p:spPr>
          <a:xfrm>
            <a:off x="3001537" y="3518209"/>
            <a:ext cx="0" cy="1300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BF65CC-6C04-400C-9EEA-4937BEAB264C}"/>
              </a:ext>
            </a:extLst>
          </p:cNvPr>
          <p:cNvSpPr txBox="1"/>
          <p:nvPr/>
        </p:nvSpPr>
        <p:spPr>
          <a:xfrm>
            <a:off x="3001537" y="3793494"/>
            <a:ext cx="1728358" cy="646331"/>
          </a:xfrm>
          <a:prstGeom prst="rect">
            <a:avLst/>
          </a:prstGeom>
          <a:noFill/>
        </p:spPr>
        <p:txBody>
          <a:bodyPr wrap="none" rtlCol="0">
            <a:spAutoFit/>
          </a:bodyPr>
          <a:lstStyle/>
          <a:p>
            <a:r>
              <a:rPr lang="en-US" dirty="0">
                <a:latin typeface="+mj-lt"/>
              </a:rPr>
              <a:t>Nov 25</a:t>
            </a:r>
          </a:p>
          <a:p>
            <a:r>
              <a:rPr lang="en-US" dirty="0"/>
              <a:t>First Prototype</a:t>
            </a:r>
          </a:p>
        </p:txBody>
      </p:sp>
      <p:cxnSp>
        <p:nvCxnSpPr>
          <p:cNvPr id="12" name="Straight Connector 11">
            <a:extLst>
              <a:ext uri="{FF2B5EF4-FFF2-40B4-BE49-F238E27FC236}">
                <a16:creationId xmlns:a16="http://schemas.microsoft.com/office/drawing/2014/main" id="{24C241EF-26E6-421B-B844-DA016B451BCC}"/>
              </a:ext>
            </a:extLst>
          </p:cNvPr>
          <p:cNvCxnSpPr>
            <a:cxnSpLocks/>
          </p:cNvCxnSpPr>
          <p:nvPr/>
        </p:nvCxnSpPr>
        <p:spPr>
          <a:xfrm>
            <a:off x="6807985" y="2034517"/>
            <a:ext cx="0" cy="1254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FE7B2F-02F8-4177-83B9-1232CB11887D}"/>
              </a:ext>
            </a:extLst>
          </p:cNvPr>
          <p:cNvSpPr txBox="1"/>
          <p:nvPr/>
        </p:nvSpPr>
        <p:spPr>
          <a:xfrm>
            <a:off x="6856224" y="1950430"/>
            <a:ext cx="2084225" cy="646331"/>
          </a:xfrm>
          <a:prstGeom prst="rect">
            <a:avLst/>
          </a:prstGeom>
          <a:noFill/>
        </p:spPr>
        <p:txBody>
          <a:bodyPr wrap="none" rtlCol="0">
            <a:spAutoFit/>
          </a:bodyPr>
          <a:lstStyle/>
          <a:p>
            <a:r>
              <a:rPr lang="en-US" dirty="0">
                <a:latin typeface="+mj-lt"/>
              </a:rPr>
              <a:t>Feb 10</a:t>
            </a:r>
          </a:p>
          <a:p>
            <a:r>
              <a:rPr lang="en-US" dirty="0"/>
              <a:t>Second Prototype</a:t>
            </a:r>
            <a:endParaRPr lang="en-CA" dirty="0"/>
          </a:p>
        </p:txBody>
      </p:sp>
      <p:cxnSp>
        <p:nvCxnSpPr>
          <p:cNvPr id="14" name="Straight Connector 13">
            <a:extLst>
              <a:ext uri="{FF2B5EF4-FFF2-40B4-BE49-F238E27FC236}">
                <a16:creationId xmlns:a16="http://schemas.microsoft.com/office/drawing/2014/main" id="{F02085B7-1671-4B2B-9EB6-7A799276A400}"/>
              </a:ext>
            </a:extLst>
          </p:cNvPr>
          <p:cNvCxnSpPr>
            <a:cxnSpLocks/>
          </p:cNvCxnSpPr>
          <p:nvPr/>
        </p:nvCxnSpPr>
        <p:spPr>
          <a:xfrm flipH="1">
            <a:off x="10614101" y="3518209"/>
            <a:ext cx="7435" cy="9216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452E83-4FEC-46BF-BD45-71B001A28798}"/>
              </a:ext>
            </a:extLst>
          </p:cNvPr>
          <p:cNvSpPr txBox="1"/>
          <p:nvPr/>
        </p:nvSpPr>
        <p:spPr>
          <a:xfrm>
            <a:off x="8132331" y="3793493"/>
            <a:ext cx="2481770" cy="646331"/>
          </a:xfrm>
          <a:prstGeom prst="rect">
            <a:avLst/>
          </a:prstGeom>
          <a:noFill/>
        </p:spPr>
        <p:txBody>
          <a:bodyPr wrap="none" rtlCol="0">
            <a:spAutoFit/>
          </a:bodyPr>
          <a:lstStyle/>
          <a:p>
            <a:pPr algn="r"/>
            <a:r>
              <a:rPr lang="en-US" dirty="0">
                <a:latin typeface="+mj-lt"/>
              </a:rPr>
              <a:t>April 3</a:t>
            </a:r>
          </a:p>
          <a:p>
            <a:pPr algn="r"/>
            <a:r>
              <a:rPr lang="en-US" dirty="0"/>
              <a:t>Final Product Delivery</a:t>
            </a:r>
            <a:endParaRPr lang="en-CA" dirty="0"/>
          </a:p>
        </p:txBody>
      </p:sp>
      <p:sp>
        <p:nvSpPr>
          <p:cNvPr id="18" name="TextBox 17">
            <a:extLst>
              <a:ext uri="{FF2B5EF4-FFF2-40B4-BE49-F238E27FC236}">
                <a16:creationId xmlns:a16="http://schemas.microsoft.com/office/drawing/2014/main" id="{4F3C0D27-2B3E-4D05-9E1A-B25048D853E7}"/>
              </a:ext>
            </a:extLst>
          </p:cNvPr>
          <p:cNvSpPr txBox="1"/>
          <p:nvPr/>
        </p:nvSpPr>
        <p:spPr>
          <a:xfrm>
            <a:off x="1655955" y="3083172"/>
            <a:ext cx="737702" cy="369332"/>
          </a:xfrm>
          <a:prstGeom prst="rect">
            <a:avLst/>
          </a:prstGeom>
          <a:noFill/>
        </p:spPr>
        <p:txBody>
          <a:bodyPr wrap="none" rtlCol="0">
            <a:spAutoFit/>
          </a:bodyPr>
          <a:lstStyle/>
          <a:p>
            <a:r>
              <a:rPr lang="en-US" dirty="0">
                <a:latin typeface="+mj-lt"/>
              </a:rPr>
              <a:t>2019</a:t>
            </a:r>
            <a:endParaRPr lang="en-CA" dirty="0">
              <a:latin typeface="+mj-lt"/>
            </a:endParaRPr>
          </a:p>
        </p:txBody>
      </p:sp>
      <p:sp>
        <p:nvSpPr>
          <p:cNvPr id="19" name="TextBox 18">
            <a:extLst>
              <a:ext uri="{FF2B5EF4-FFF2-40B4-BE49-F238E27FC236}">
                <a16:creationId xmlns:a16="http://schemas.microsoft.com/office/drawing/2014/main" id="{CC1C52E4-63B2-45D8-8F36-6A1C24539943}"/>
              </a:ext>
            </a:extLst>
          </p:cNvPr>
          <p:cNvSpPr txBox="1"/>
          <p:nvPr/>
        </p:nvSpPr>
        <p:spPr>
          <a:xfrm>
            <a:off x="5012473" y="3079316"/>
            <a:ext cx="797013" cy="369332"/>
          </a:xfrm>
          <a:prstGeom prst="rect">
            <a:avLst/>
          </a:prstGeom>
          <a:noFill/>
        </p:spPr>
        <p:txBody>
          <a:bodyPr wrap="none" rtlCol="0">
            <a:spAutoFit/>
          </a:bodyPr>
          <a:lstStyle/>
          <a:p>
            <a:r>
              <a:rPr lang="en-US" dirty="0">
                <a:latin typeface="+mj-lt"/>
              </a:rPr>
              <a:t>2020</a:t>
            </a:r>
            <a:endParaRPr lang="en-CA" dirty="0">
              <a:latin typeface="+mj-lt"/>
            </a:endParaRPr>
          </a:p>
        </p:txBody>
      </p:sp>
      <p:sp>
        <p:nvSpPr>
          <p:cNvPr id="21" name="TextBox 20">
            <a:extLst>
              <a:ext uri="{FF2B5EF4-FFF2-40B4-BE49-F238E27FC236}">
                <a16:creationId xmlns:a16="http://schemas.microsoft.com/office/drawing/2014/main" id="{A59A497B-319A-46D1-89EF-37ECB5174466}"/>
              </a:ext>
            </a:extLst>
          </p:cNvPr>
          <p:cNvSpPr txBox="1"/>
          <p:nvPr/>
        </p:nvSpPr>
        <p:spPr>
          <a:xfrm>
            <a:off x="3123173" y="4439825"/>
            <a:ext cx="228780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Initial ML demo</a:t>
            </a:r>
          </a:p>
          <a:p>
            <a:pPr marL="285750" indent="-285750">
              <a:buFont typeface="Arial" panose="020B0604020202020204" pitchFamily="34" charset="0"/>
              <a:buChar char="•"/>
            </a:pPr>
            <a:r>
              <a:rPr lang="en-US" sz="1200" dirty="0"/>
              <a:t>Video capture from drone</a:t>
            </a:r>
            <a:endParaRPr lang="en-CA" sz="1200" dirty="0"/>
          </a:p>
        </p:txBody>
      </p:sp>
      <p:sp>
        <p:nvSpPr>
          <p:cNvPr id="24" name="TextBox 23">
            <a:extLst>
              <a:ext uri="{FF2B5EF4-FFF2-40B4-BE49-F238E27FC236}">
                <a16:creationId xmlns:a16="http://schemas.microsoft.com/office/drawing/2014/main" id="{F3C17EF3-ECBD-487A-A64B-6E1C51838C61}"/>
              </a:ext>
            </a:extLst>
          </p:cNvPr>
          <p:cNvSpPr txBox="1"/>
          <p:nvPr/>
        </p:nvSpPr>
        <p:spPr>
          <a:xfrm>
            <a:off x="6886125" y="2517072"/>
            <a:ext cx="2820003" cy="646331"/>
          </a:xfrm>
          <a:prstGeom prst="rect">
            <a:avLst/>
          </a:prstGeom>
          <a:noFill/>
        </p:spPr>
        <p:txBody>
          <a:bodyPr wrap="none" rtlCol="0">
            <a:spAutoFit/>
          </a:bodyPr>
          <a:lstStyle/>
          <a:p>
            <a:pPr marL="285750" indent="-285750">
              <a:buFont typeface="Arial" panose="020B0604020202020204" pitchFamily="34" charset="0"/>
              <a:buChar char="•"/>
            </a:pPr>
            <a:r>
              <a:rPr lang="en-US" sz="1200" dirty="0"/>
              <a:t>Drone, control, data transmission</a:t>
            </a:r>
          </a:p>
          <a:p>
            <a:pPr marL="285750" indent="-285750">
              <a:buFont typeface="Arial" panose="020B0604020202020204" pitchFamily="34" charset="0"/>
              <a:buChar char="•"/>
            </a:pPr>
            <a:r>
              <a:rPr lang="en-US" sz="1200" dirty="0"/>
              <a:t>Power systems</a:t>
            </a:r>
          </a:p>
          <a:p>
            <a:pPr marL="285750" indent="-285750">
              <a:buFont typeface="Arial" panose="020B0604020202020204" pitchFamily="34" charset="0"/>
              <a:buChar char="•"/>
            </a:pPr>
            <a:r>
              <a:rPr lang="en-CA" sz="1200" dirty="0"/>
              <a:t>Intermediate ML</a:t>
            </a:r>
          </a:p>
        </p:txBody>
      </p:sp>
    </p:spTree>
    <p:extLst>
      <p:ext uri="{BB962C8B-B14F-4D97-AF65-F5344CB8AC3E}">
        <p14:creationId xmlns:p14="http://schemas.microsoft.com/office/powerpoint/2010/main" val="3749682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5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550"/>
                            </p:stCondLst>
                            <p:childTnLst>
                              <p:par>
                                <p:cTn id="12" presetID="1" presetClass="exit" presetSubtype="0" fill="hold" grpId="1" nodeType="afterEffect">
                                  <p:stCondLst>
                                    <p:cond delay="5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600"/>
                            </p:stCondLst>
                            <p:childTnLst>
                              <p:par>
                                <p:cTn id="15" presetID="1" presetClass="entr" presetSubtype="0" fill="hold" grpId="2" nodeType="afterEffect">
                                  <p:stCondLst>
                                    <p:cond delay="5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650"/>
                            </p:stCondLst>
                            <p:childTnLst>
                              <p:par>
                                <p:cTn id="18" presetID="1" presetClass="exit" presetSubtype="0" fill="hold" grpId="3" nodeType="afterEffect">
                                  <p:stCondLst>
                                    <p:cond delay="50"/>
                                  </p:stCondLst>
                                  <p:childTnLst>
                                    <p:set>
                                      <p:cBhvr>
                                        <p:cTn id="19" dur="1" fill="hold">
                                          <p:stCondLst>
                                            <p:cond delay="0"/>
                                          </p:stCondLst>
                                        </p:cTn>
                                        <p:tgtEl>
                                          <p:spTgt spid="18"/>
                                        </p:tgtEl>
                                        <p:attrNameLst>
                                          <p:attrName>style.visibility</p:attrName>
                                        </p:attrNameLst>
                                      </p:cBhvr>
                                      <p:to>
                                        <p:strVal val="hidden"/>
                                      </p:to>
                                    </p:set>
                                  </p:childTnLst>
                                </p:cTn>
                              </p:par>
                            </p:childTnLst>
                          </p:cTn>
                        </p:par>
                        <p:par>
                          <p:cTn id="20" fill="hold">
                            <p:stCondLst>
                              <p:cond delay="700"/>
                            </p:stCondLst>
                            <p:childTnLst>
                              <p:par>
                                <p:cTn id="21" presetID="1" presetClass="entr" presetSubtype="0" fill="hold" grpId="4" nodeType="afterEffect">
                                  <p:stCondLst>
                                    <p:cond delay="5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750"/>
                            </p:stCondLst>
                            <p:childTnLst>
                              <p:par>
                                <p:cTn id="24" presetID="1" presetClass="entr" presetSubtype="0" fill="hold" grpId="0" nodeType="afterEffect">
                                  <p:stCondLst>
                                    <p:cond delay="50"/>
                                  </p:stCondLst>
                                  <p:childTnLst>
                                    <p:set>
                                      <p:cBhvr>
                                        <p:cTn id="25" dur="1" fill="hold">
                                          <p:stCondLst>
                                            <p:cond delay="0"/>
                                          </p:stCondLst>
                                        </p:cTn>
                                        <p:tgtEl>
                                          <p:spTgt spid="19"/>
                                        </p:tgtEl>
                                        <p:attrNameLst>
                                          <p:attrName>style.visibility</p:attrName>
                                        </p:attrNameLst>
                                      </p:cBhvr>
                                      <p:to>
                                        <p:strVal val="visible"/>
                                      </p:to>
                                    </p:set>
                                  </p:childTnLst>
                                </p:cTn>
                              </p:par>
                            </p:childTnLst>
                          </p:cTn>
                        </p:par>
                        <p:par>
                          <p:cTn id="26" fill="hold">
                            <p:stCondLst>
                              <p:cond delay="800"/>
                            </p:stCondLst>
                            <p:childTnLst>
                              <p:par>
                                <p:cTn id="27" presetID="1" presetClass="exit" presetSubtype="0" fill="hold" grpId="1" nodeType="afterEffect">
                                  <p:stCondLst>
                                    <p:cond delay="50"/>
                                  </p:stCondLst>
                                  <p:childTnLst>
                                    <p:set>
                                      <p:cBhvr>
                                        <p:cTn id="28" dur="1" fill="hold">
                                          <p:stCondLst>
                                            <p:cond delay="0"/>
                                          </p:stCondLst>
                                        </p:cTn>
                                        <p:tgtEl>
                                          <p:spTgt spid="19"/>
                                        </p:tgtEl>
                                        <p:attrNameLst>
                                          <p:attrName>style.visibility</p:attrName>
                                        </p:attrNameLst>
                                      </p:cBhvr>
                                      <p:to>
                                        <p:strVal val="hidden"/>
                                      </p:to>
                                    </p:set>
                                  </p:childTnLst>
                                </p:cTn>
                              </p:par>
                            </p:childTnLst>
                          </p:cTn>
                        </p:par>
                        <p:par>
                          <p:cTn id="29" fill="hold">
                            <p:stCondLst>
                              <p:cond delay="850"/>
                            </p:stCondLst>
                            <p:childTnLst>
                              <p:par>
                                <p:cTn id="30" presetID="1" presetClass="entr" presetSubtype="0" fill="hold" grpId="2" nodeType="afterEffect">
                                  <p:stCondLst>
                                    <p:cond delay="50"/>
                                  </p:stCondLst>
                                  <p:childTnLst>
                                    <p:set>
                                      <p:cBhvr>
                                        <p:cTn id="31" dur="1" fill="hold">
                                          <p:stCondLst>
                                            <p:cond delay="0"/>
                                          </p:stCondLst>
                                        </p:cTn>
                                        <p:tgtEl>
                                          <p:spTgt spid="19"/>
                                        </p:tgtEl>
                                        <p:attrNameLst>
                                          <p:attrName>style.visibility</p:attrName>
                                        </p:attrNameLst>
                                      </p:cBhvr>
                                      <p:to>
                                        <p:strVal val="visible"/>
                                      </p:to>
                                    </p:set>
                                  </p:childTnLst>
                                </p:cTn>
                              </p:par>
                            </p:childTnLst>
                          </p:cTn>
                        </p:par>
                        <p:par>
                          <p:cTn id="32" fill="hold">
                            <p:stCondLst>
                              <p:cond delay="900"/>
                            </p:stCondLst>
                            <p:childTnLst>
                              <p:par>
                                <p:cTn id="33" presetID="1" presetClass="exit" presetSubtype="0" fill="hold" grpId="3" nodeType="afterEffect">
                                  <p:stCondLst>
                                    <p:cond delay="50"/>
                                  </p:stCondLst>
                                  <p:childTnLst>
                                    <p:set>
                                      <p:cBhvr>
                                        <p:cTn id="34" dur="1" fill="hold">
                                          <p:stCondLst>
                                            <p:cond delay="0"/>
                                          </p:stCondLst>
                                        </p:cTn>
                                        <p:tgtEl>
                                          <p:spTgt spid="19"/>
                                        </p:tgtEl>
                                        <p:attrNameLst>
                                          <p:attrName>style.visibility</p:attrName>
                                        </p:attrNameLst>
                                      </p:cBhvr>
                                      <p:to>
                                        <p:strVal val="hidden"/>
                                      </p:to>
                                    </p:set>
                                  </p:childTnLst>
                                </p:cTn>
                              </p:par>
                            </p:childTnLst>
                          </p:cTn>
                        </p:par>
                        <p:par>
                          <p:cTn id="35" fill="hold">
                            <p:stCondLst>
                              <p:cond delay="950"/>
                            </p:stCondLst>
                            <p:childTnLst>
                              <p:par>
                                <p:cTn id="36" presetID="1" presetClass="entr" presetSubtype="0" fill="hold" grpId="4" nodeType="afterEffect">
                                  <p:stCondLst>
                                    <p:cond delay="5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300"/>
                                        <p:tgtEl>
                                          <p:spTgt spid="10"/>
                                        </p:tgtEl>
                                      </p:cBhvr>
                                    </p:animEffect>
                                  </p:childTnLst>
                                </p:cTn>
                              </p:par>
                            </p:childTnLst>
                          </p:cTn>
                        </p:par>
                        <p:par>
                          <p:cTn id="43" fill="hold">
                            <p:stCondLst>
                              <p:cond delay="300"/>
                            </p:stCondLst>
                            <p:childTnLst>
                              <p:par>
                                <p:cTn id="44" presetID="1" presetClass="entr" presetSubtype="0" fill="hold" grpId="0" nodeType="afterEffect">
                                  <p:stCondLst>
                                    <p:cond delay="5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350"/>
                            </p:stCondLst>
                            <p:childTnLst>
                              <p:par>
                                <p:cTn id="47" presetID="1" presetClass="exit" presetSubtype="0" fill="hold" grpId="1" nodeType="afterEffect">
                                  <p:stCondLst>
                                    <p:cond delay="50"/>
                                  </p:stCondLst>
                                  <p:childTnLst>
                                    <p:set>
                                      <p:cBhvr>
                                        <p:cTn id="48" dur="1" fill="hold">
                                          <p:stCondLst>
                                            <p:cond delay="0"/>
                                          </p:stCondLst>
                                        </p:cTn>
                                        <p:tgtEl>
                                          <p:spTgt spid="11"/>
                                        </p:tgtEl>
                                        <p:attrNameLst>
                                          <p:attrName>style.visibility</p:attrName>
                                        </p:attrNameLst>
                                      </p:cBhvr>
                                      <p:to>
                                        <p:strVal val="hidden"/>
                                      </p:to>
                                    </p:set>
                                  </p:childTnLst>
                                </p:cTn>
                              </p:par>
                            </p:childTnLst>
                          </p:cTn>
                        </p:par>
                        <p:par>
                          <p:cTn id="49" fill="hold">
                            <p:stCondLst>
                              <p:cond delay="400"/>
                            </p:stCondLst>
                            <p:childTnLst>
                              <p:par>
                                <p:cTn id="50" presetID="1" presetClass="entr" presetSubtype="0" fill="hold" grpId="2" nodeType="afterEffect">
                                  <p:stCondLst>
                                    <p:cond delay="50"/>
                                  </p:stCondLst>
                                  <p:childTnLst>
                                    <p:set>
                                      <p:cBhvr>
                                        <p:cTn id="51" dur="1" fill="hold">
                                          <p:stCondLst>
                                            <p:cond delay="0"/>
                                          </p:stCondLst>
                                        </p:cTn>
                                        <p:tgtEl>
                                          <p:spTgt spid="11"/>
                                        </p:tgtEl>
                                        <p:attrNameLst>
                                          <p:attrName>style.visibility</p:attrName>
                                        </p:attrNameLst>
                                      </p:cBhvr>
                                      <p:to>
                                        <p:strVal val="visible"/>
                                      </p:to>
                                    </p:set>
                                  </p:childTnLst>
                                </p:cTn>
                              </p:par>
                            </p:childTnLst>
                          </p:cTn>
                        </p:par>
                        <p:par>
                          <p:cTn id="52" fill="hold">
                            <p:stCondLst>
                              <p:cond delay="450"/>
                            </p:stCondLst>
                            <p:childTnLst>
                              <p:par>
                                <p:cTn id="53" presetID="1" presetClass="exit" presetSubtype="0" fill="hold" grpId="3" nodeType="afterEffect">
                                  <p:stCondLst>
                                    <p:cond delay="50"/>
                                  </p:stCondLst>
                                  <p:childTnLst>
                                    <p:set>
                                      <p:cBhvr>
                                        <p:cTn id="54" dur="1" fill="hold">
                                          <p:stCondLst>
                                            <p:cond delay="0"/>
                                          </p:stCondLst>
                                        </p:cTn>
                                        <p:tgtEl>
                                          <p:spTgt spid="11"/>
                                        </p:tgtEl>
                                        <p:attrNameLst>
                                          <p:attrName>style.visibility</p:attrName>
                                        </p:attrNameLst>
                                      </p:cBhvr>
                                      <p:to>
                                        <p:strVal val="hidden"/>
                                      </p:to>
                                    </p:set>
                                  </p:childTnLst>
                                </p:cTn>
                              </p:par>
                            </p:childTnLst>
                          </p:cTn>
                        </p:par>
                        <p:par>
                          <p:cTn id="55" fill="hold">
                            <p:stCondLst>
                              <p:cond delay="500"/>
                            </p:stCondLst>
                            <p:childTnLst>
                              <p:par>
                                <p:cTn id="56" presetID="1" presetClass="entr" presetSubtype="0" fill="hold" grpId="4" nodeType="afterEffect">
                                  <p:stCondLst>
                                    <p:cond delay="5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300"/>
                                        <p:tgtEl>
                                          <p:spTgt spid="21">
                                            <p:txEl>
                                              <p:pRg st="0" end="0"/>
                                            </p:txEl>
                                          </p:spTgt>
                                        </p:tgtEl>
                                      </p:cBhvr>
                                    </p:animEffect>
                                  </p:childTnLst>
                                </p:cTn>
                              </p:par>
                              <p:par>
                                <p:cTn id="63" presetID="10" presetClass="entr" presetSubtype="0" fill="hold" nodeType="withEffect">
                                  <p:stCondLst>
                                    <p:cond delay="100"/>
                                  </p:stCondLst>
                                  <p:childTnLst>
                                    <p:set>
                                      <p:cBhvr>
                                        <p:cTn id="64" dur="1" fill="hold">
                                          <p:stCondLst>
                                            <p:cond delay="0"/>
                                          </p:stCondLst>
                                        </p:cTn>
                                        <p:tgtEl>
                                          <p:spTgt spid="21">
                                            <p:txEl>
                                              <p:pRg st="1" end="1"/>
                                            </p:txEl>
                                          </p:spTgt>
                                        </p:tgtEl>
                                        <p:attrNameLst>
                                          <p:attrName>style.visibility</p:attrName>
                                        </p:attrNameLst>
                                      </p:cBhvr>
                                      <p:to>
                                        <p:strVal val="visible"/>
                                      </p:to>
                                    </p:set>
                                    <p:animEffect transition="in" filter="fade">
                                      <p:cBhvr>
                                        <p:cTn id="65" dur="300"/>
                                        <p:tgtEl>
                                          <p:spTgt spid="21">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down)">
                                      <p:cBhvr>
                                        <p:cTn id="70" dur="300"/>
                                        <p:tgtEl>
                                          <p:spTgt spid="12"/>
                                        </p:tgtEl>
                                      </p:cBhvr>
                                    </p:animEffect>
                                  </p:childTnLst>
                                </p:cTn>
                              </p:par>
                              <p:par>
                                <p:cTn id="71" presetID="1" presetClass="entr" presetSubtype="0" fill="hold" grpId="0" nodeType="withEffect">
                                  <p:stCondLst>
                                    <p:cond delay="50"/>
                                  </p:stCondLst>
                                  <p:childTnLst>
                                    <p:set>
                                      <p:cBhvr>
                                        <p:cTn id="72" dur="1" fill="hold">
                                          <p:stCondLst>
                                            <p:cond delay="0"/>
                                          </p:stCondLst>
                                        </p:cTn>
                                        <p:tgtEl>
                                          <p:spTgt spid="13"/>
                                        </p:tgtEl>
                                        <p:attrNameLst>
                                          <p:attrName>style.visibility</p:attrName>
                                        </p:attrNameLst>
                                      </p:cBhvr>
                                      <p:to>
                                        <p:strVal val="visible"/>
                                      </p:to>
                                    </p:set>
                                  </p:childTnLst>
                                </p:cTn>
                              </p:par>
                            </p:childTnLst>
                          </p:cTn>
                        </p:par>
                        <p:par>
                          <p:cTn id="73" fill="hold">
                            <p:stCondLst>
                              <p:cond delay="300"/>
                            </p:stCondLst>
                            <p:childTnLst>
                              <p:par>
                                <p:cTn id="74" presetID="1" presetClass="exit" presetSubtype="0" fill="hold" grpId="1" nodeType="afterEffect">
                                  <p:stCondLst>
                                    <p:cond delay="50"/>
                                  </p:stCondLst>
                                  <p:childTnLst>
                                    <p:set>
                                      <p:cBhvr>
                                        <p:cTn id="75" dur="1" fill="hold">
                                          <p:stCondLst>
                                            <p:cond delay="0"/>
                                          </p:stCondLst>
                                        </p:cTn>
                                        <p:tgtEl>
                                          <p:spTgt spid="13"/>
                                        </p:tgtEl>
                                        <p:attrNameLst>
                                          <p:attrName>style.visibility</p:attrName>
                                        </p:attrNameLst>
                                      </p:cBhvr>
                                      <p:to>
                                        <p:strVal val="hidden"/>
                                      </p:to>
                                    </p:set>
                                  </p:childTnLst>
                                </p:cTn>
                              </p:par>
                            </p:childTnLst>
                          </p:cTn>
                        </p:par>
                        <p:par>
                          <p:cTn id="76" fill="hold">
                            <p:stCondLst>
                              <p:cond delay="350"/>
                            </p:stCondLst>
                            <p:childTnLst>
                              <p:par>
                                <p:cTn id="77" presetID="1" presetClass="entr" presetSubtype="0" fill="hold" grpId="2" nodeType="afterEffect">
                                  <p:stCondLst>
                                    <p:cond delay="50"/>
                                  </p:stCondLst>
                                  <p:childTnLst>
                                    <p:set>
                                      <p:cBhvr>
                                        <p:cTn id="78" dur="1" fill="hold">
                                          <p:stCondLst>
                                            <p:cond delay="0"/>
                                          </p:stCondLst>
                                        </p:cTn>
                                        <p:tgtEl>
                                          <p:spTgt spid="13"/>
                                        </p:tgtEl>
                                        <p:attrNameLst>
                                          <p:attrName>style.visibility</p:attrName>
                                        </p:attrNameLst>
                                      </p:cBhvr>
                                      <p:to>
                                        <p:strVal val="visible"/>
                                      </p:to>
                                    </p:set>
                                  </p:childTnLst>
                                </p:cTn>
                              </p:par>
                            </p:childTnLst>
                          </p:cTn>
                        </p:par>
                        <p:par>
                          <p:cTn id="79" fill="hold">
                            <p:stCondLst>
                              <p:cond delay="400"/>
                            </p:stCondLst>
                            <p:childTnLst>
                              <p:par>
                                <p:cTn id="80" presetID="1" presetClass="exit" presetSubtype="0" fill="hold" grpId="3" nodeType="afterEffect">
                                  <p:stCondLst>
                                    <p:cond delay="50"/>
                                  </p:stCondLst>
                                  <p:childTnLst>
                                    <p:set>
                                      <p:cBhvr>
                                        <p:cTn id="81" dur="1" fill="hold">
                                          <p:stCondLst>
                                            <p:cond delay="0"/>
                                          </p:stCondLst>
                                        </p:cTn>
                                        <p:tgtEl>
                                          <p:spTgt spid="13"/>
                                        </p:tgtEl>
                                        <p:attrNameLst>
                                          <p:attrName>style.visibility</p:attrName>
                                        </p:attrNameLst>
                                      </p:cBhvr>
                                      <p:to>
                                        <p:strVal val="hidden"/>
                                      </p:to>
                                    </p:set>
                                  </p:childTnLst>
                                </p:cTn>
                              </p:par>
                            </p:childTnLst>
                          </p:cTn>
                        </p:par>
                        <p:par>
                          <p:cTn id="82" fill="hold">
                            <p:stCondLst>
                              <p:cond delay="450"/>
                            </p:stCondLst>
                            <p:childTnLst>
                              <p:par>
                                <p:cTn id="83" presetID="1" presetClass="entr" presetSubtype="0" fill="hold" grpId="4" nodeType="afterEffect">
                                  <p:stCondLst>
                                    <p:cond delay="50"/>
                                  </p:stCondLst>
                                  <p:childTnLst>
                                    <p:set>
                                      <p:cBhvr>
                                        <p:cTn id="84" dur="1" fill="hold">
                                          <p:stCondLst>
                                            <p:cond delay="0"/>
                                          </p:stCondLst>
                                        </p:cTn>
                                        <p:tgtEl>
                                          <p:spTgt spid="1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xEl>
                                              <p:pRg st="0" end="0"/>
                                            </p:txEl>
                                          </p:spTgt>
                                        </p:tgtEl>
                                        <p:attrNameLst>
                                          <p:attrName>style.visibility</p:attrName>
                                        </p:attrNameLst>
                                      </p:cBhvr>
                                      <p:to>
                                        <p:strVal val="visible"/>
                                      </p:to>
                                    </p:set>
                                    <p:animEffect transition="in" filter="fade">
                                      <p:cBhvr>
                                        <p:cTn id="89" dur="300"/>
                                        <p:tgtEl>
                                          <p:spTgt spid="24">
                                            <p:txEl>
                                              <p:pRg st="0" end="0"/>
                                            </p:txEl>
                                          </p:spTgt>
                                        </p:tgtEl>
                                      </p:cBhvr>
                                    </p:animEffect>
                                  </p:childTnLst>
                                </p:cTn>
                              </p:par>
                              <p:par>
                                <p:cTn id="90" presetID="10" presetClass="entr" presetSubtype="0" fill="hold" nodeType="withEffect">
                                  <p:stCondLst>
                                    <p:cond delay="100"/>
                                  </p:stCondLst>
                                  <p:childTnLst>
                                    <p:set>
                                      <p:cBhvr>
                                        <p:cTn id="91" dur="1" fill="hold">
                                          <p:stCondLst>
                                            <p:cond delay="0"/>
                                          </p:stCondLst>
                                        </p:cTn>
                                        <p:tgtEl>
                                          <p:spTgt spid="24">
                                            <p:txEl>
                                              <p:pRg st="1" end="1"/>
                                            </p:txEl>
                                          </p:spTgt>
                                        </p:tgtEl>
                                        <p:attrNameLst>
                                          <p:attrName>style.visibility</p:attrName>
                                        </p:attrNameLst>
                                      </p:cBhvr>
                                      <p:to>
                                        <p:strVal val="visible"/>
                                      </p:to>
                                    </p:set>
                                    <p:animEffect transition="in" filter="fade">
                                      <p:cBhvr>
                                        <p:cTn id="92" dur="300"/>
                                        <p:tgtEl>
                                          <p:spTgt spid="24">
                                            <p:txEl>
                                              <p:pRg st="1" end="1"/>
                                            </p:txEl>
                                          </p:spTgt>
                                        </p:tgtEl>
                                      </p:cBhvr>
                                    </p:animEffect>
                                  </p:childTnLst>
                                </p:cTn>
                              </p:par>
                              <p:par>
                                <p:cTn id="93" presetID="10" presetClass="entr" presetSubtype="0" fill="hold" nodeType="withEffect">
                                  <p:stCondLst>
                                    <p:cond delay="200"/>
                                  </p:stCondLst>
                                  <p:childTnLst>
                                    <p:set>
                                      <p:cBhvr>
                                        <p:cTn id="94" dur="1" fill="hold">
                                          <p:stCondLst>
                                            <p:cond delay="0"/>
                                          </p:stCondLst>
                                        </p:cTn>
                                        <p:tgtEl>
                                          <p:spTgt spid="24">
                                            <p:txEl>
                                              <p:pRg st="2" end="2"/>
                                            </p:txEl>
                                          </p:spTgt>
                                        </p:tgtEl>
                                        <p:attrNameLst>
                                          <p:attrName>style.visibility</p:attrName>
                                        </p:attrNameLst>
                                      </p:cBhvr>
                                      <p:to>
                                        <p:strVal val="visible"/>
                                      </p:to>
                                    </p:set>
                                    <p:animEffect transition="in" filter="fade">
                                      <p:cBhvr>
                                        <p:cTn id="95" dur="300"/>
                                        <p:tgtEl>
                                          <p:spTgt spid="24">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wipe(up)">
                                      <p:cBhvr>
                                        <p:cTn id="100" dur="500"/>
                                        <p:tgtEl>
                                          <p:spTgt spid="14"/>
                                        </p:tgtEl>
                                      </p:cBhvr>
                                    </p:animEffect>
                                  </p:childTnLst>
                                </p:cTn>
                              </p:par>
                            </p:childTnLst>
                          </p:cTn>
                        </p:par>
                        <p:par>
                          <p:cTn id="101" fill="hold">
                            <p:stCondLst>
                              <p:cond delay="500"/>
                            </p:stCondLst>
                            <p:childTnLst>
                              <p:par>
                                <p:cTn id="102" presetID="1" presetClass="entr" presetSubtype="0" fill="hold" grpId="0" nodeType="afterEffect">
                                  <p:stCondLst>
                                    <p:cond delay="50"/>
                                  </p:stCondLst>
                                  <p:childTnLst>
                                    <p:set>
                                      <p:cBhvr>
                                        <p:cTn id="103" dur="1" fill="hold">
                                          <p:stCondLst>
                                            <p:cond delay="0"/>
                                          </p:stCondLst>
                                        </p:cTn>
                                        <p:tgtEl>
                                          <p:spTgt spid="15"/>
                                        </p:tgtEl>
                                        <p:attrNameLst>
                                          <p:attrName>style.visibility</p:attrName>
                                        </p:attrNameLst>
                                      </p:cBhvr>
                                      <p:to>
                                        <p:strVal val="visible"/>
                                      </p:to>
                                    </p:set>
                                  </p:childTnLst>
                                </p:cTn>
                              </p:par>
                            </p:childTnLst>
                          </p:cTn>
                        </p:par>
                        <p:par>
                          <p:cTn id="104" fill="hold">
                            <p:stCondLst>
                              <p:cond delay="550"/>
                            </p:stCondLst>
                            <p:childTnLst>
                              <p:par>
                                <p:cTn id="105" presetID="1" presetClass="exit" presetSubtype="0" fill="hold" grpId="1" nodeType="afterEffect">
                                  <p:stCondLst>
                                    <p:cond delay="50"/>
                                  </p:stCondLst>
                                  <p:childTnLst>
                                    <p:set>
                                      <p:cBhvr>
                                        <p:cTn id="106" dur="1" fill="hold">
                                          <p:stCondLst>
                                            <p:cond delay="0"/>
                                          </p:stCondLst>
                                        </p:cTn>
                                        <p:tgtEl>
                                          <p:spTgt spid="15"/>
                                        </p:tgtEl>
                                        <p:attrNameLst>
                                          <p:attrName>style.visibility</p:attrName>
                                        </p:attrNameLst>
                                      </p:cBhvr>
                                      <p:to>
                                        <p:strVal val="hidden"/>
                                      </p:to>
                                    </p:set>
                                  </p:childTnLst>
                                </p:cTn>
                              </p:par>
                            </p:childTnLst>
                          </p:cTn>
                        </p:par>
                        <p:par>
                          <p:cTn id="107" fill="hold">
                            <p:stCondLst>
                              <p:cond delay="600"/>
                            </p:stCondLst>
                            <p:childTnLst>
                              <p:par>
                                <p:cTn id="108" presetID="1" presetClass="entr" presetSubtype="0" fill="hold" grpId="2" nodeType="afterEffect">
                                  <p:stCondLst>
                                    <p:cond delay="50"/>
                                  </p:stCondLst>
                                  <p:childTnLst>
                                    <p:set>
                                      <p:cBhvr>
                                        <p:cTn id="109" dur="1" fill="hold">
                                          <p:stCondLst>
                                            <p:cond delay="0"/>
                                          </p:stCondLst>
                                        </p:cTn>
                                        <p:tgtEl>
                                          <p:spTgt spid="15"/>
                                        </p:tgtEl>
                                        <p:attrNameLst>
                                          <p:attrName>style.visibility</p:attrName>
                                        </p:attrNameLst>
                                      </p:cBhvr>
                                      <p:to>
                                        <p:strVal val="visible"/>
                                      </p:to>
                                    </p:set>
                                  </p:childTnLst>
                                </p:cTn>
                              </p:par>
                            </p:childTnLst>
                          </p:cTn>
                        </p:par>
                        <p:par>
                          <p:cTn id="110" fill="hold">
                            <p:stCondLst>
                              <p:cond delay="650"/>
                            </p:stCondLst>
                            <p:childTnLst>
                              <p:par>
                                <p:cTn id="111" presetID="1" presetClass="exit" presetSubtype="0" fill="hold" grpId="3" nodeType="afterEffect">
                                  <p:stCondLst>
                                    <p:cond delay="50"/>
                                  </p:stCondLst>
                                  <p:childTnLst>
                                    <p:set>
                                      <p:cBhvr>
                                        <p:cTn id="112" dur="1" fill="hold">
                                          <p:stCondLst>
                                            <p:cond delay="0"/>
                                          </p:stCondLst>
                                        </p:cTn>
                                        <p:tgtEl>
                                          <p:spTgt spid="15"/>
                                        </p:tgtEl>
                                        <p:attrNameLst>
                                          <p:attrName>style.visibility</p:attrName>
                                        </p:attrNameLst>
                                      </p:cBhvr>
                                      <p:to>
                                        <p:strVal val="hidden"/>
                                      </p:to>
                                    </p:set>
                                  </p:childTnLst>
                                </p:cTn>
                              </p:par>
                            </p:childTnLst>
                          </p:cTn>
                        </p:par>
                        <p:par>
                          <p:cTn id="113" fill="hold">
                            <p:stCondLst>
                              <p:cond delay="700"/>
                            </p:stCondLst>
                            <p:childTnLst>
                              <p:par>
                                <p:cTn id="114" presetID="1" presetClass="entr" presetSubtype="0" fill="hold" grpId="4" nodeType="afterEffect">
                                  <p:stCondLst>
                                    <p:cond delay="50"/>
                                  </p:stCondLst>
                                  <p:childTnLst>
                                    <p:set>
                                      <p:cBhvr>
                                        <p:cTn id="1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1" grpId="3"/>
      <p:bldP spid="11" grpId="4"/>
      <p:bldP spid="13" grpId="0"/>
      <p:bldP spid="13" grpId="1"/>
      <p:bldP spid="13" grpId="2"/>
      <p:bldP spid="13" grpId="3"/>
      <p:bldP spid="13" grpId="4"/>
      <p:bldP spid="15" grpId="0"/>
      <p:bldP spid="15" grpId="1"/>
      <p:bldP spid="15" grpId="2"/>
      <p:bldP spid="15" grpId="3"/>
      <p:bldP spid="15" grpId="4"/>
      <p:bldP spid="18" grpId="0"/>
      <p:bldP spid="18" grpId="1"/>
      <p:bldP spid="18" grpId="2"/>
      <p:bldP spid="18" grpId="3"/>
      <p:bldP spid="18" grpId="4"/>
      <p:bldP spid="19" grpId="0"/>
      <p:bldP spid="19" grpId="1"/>
      <p:bldP spid="19" grpId="2"/>
      <p:bldP spid="19" grpId="3"/>
      <p:bldP spid="19" grpId="4"/>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8E73-1789-40CC-BD48-13A96483EEAB}"/>
              </a:ext>
            </a:extLst>
          </p:cNvPr>
          <p:cNvSpPr>
            <a:spLocks noGrp="1"/>
          </p:cNvSpPr>
          <p:nvPr>
            <p:ph type="title"/>
          </p:nvPr>
        </p:nvSpPr>
        <p:spPr/>
        <p:txBody>
          <a:bodyPr/>
          <a:lstStyle/>
          <a:p>
            <a:r>
              <a:rPr lang="en-US" dirty="0"/>
              <a:t>Immediate Steps</a:t>
            </a:r>
            <a:endParaRPr lang="en-CA" dirty="0"/>
          </a:p>
        </p:txBody>
      </p:sp>
      <p:sp>
        <p:nvSpPr>
          <p:cNvPr id="3" name="Date Placeholder 2">
            <a:extLst>
              <a:ext uri="{FF2B5EF4-FFF2-40B4-BE49-F238E27FC236}">
                <a16:creationId xmlns:a16="http://schemas.microsoft.com/office/drawing/2014/main" id="{E90F0AB8-61BE-480D-B482-B765113815F9}"/>
              </a:ext>
            </a:extLst>
          </p:cNvPr>
          <p:cNvSpPr>
            <a:spLocks noGrp="1"/>
          </p:cNvSpPr>
          <p:nvPr>
            <p:ph type="dt" sz="half" idx="10"/>
          </p:nvPr>
        </p:nvSpPr>
        <p:spPr/>
        <p:txBody>
          <a:bodyPr/>
          <a:lstStyle/>
          <a:p>
            <a:fld id="{F589E7B6-EE52-4C98-B22F-D4B9E597648E}" type="datetime1">
              <a:rPr lang="en-CA" smtClean="0"/>
              <a:t>2019-10-17</a:t>
            </a:fld>
            <a:endParaRPr lang="en-CA"/>
          </a:p>
        </p:txBody>
      </p:sp>
      <p:sp>
        <p:nvSpPr>
          <p:cNvPr id="4" name="Footer Placeholder 3">
            <a:extLst>
              <a:ext uri="{FF2B5EF4-FFF2-40B4-BE49-F238E27FC236}">
                <a16:creationId xmlns:a16="http://schemas.microsoft.com/office/drawing/2014/main" id="{BEC8CB79-9A31-4178-BD12-4B118A80B1A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85AF006-73D6-430E-A9C4-2E7E6401BFB0}"/>
              </a:ext>
            </a:extLst>
          </p:cNvPr>
          <p:cNvSpPr>
            <a:spLocks noGrp="1"/>
          </p:cNvSpPr>
          <p:nvPr>
            <p:ph type="sldNum" sz="quarter" idx="12"/>
          </p:nvPr>
        </p:nvSpPr>
        <p:spPr/>
        <p:txBody>
          <a:bodyPr/>
          <a:lstStyle/>
          <a:p>
            <a:fld id="{5723E0EB-F49A-4D7B-AD68-96F37100A139}" type="slidenum">
              <a:rPr lang="en-CA" smtClean="0"/>
              <a:t>24</a:t>
            </a:fld>
            <a:endParaRPr lang="en-CA" dirty="0"/>
          </a:p>
        </p:txBody>
      </p:sp>
      <p:sp>
        <p:nvSpPr>
          <p:cNvPr id="6" name="TextBox 5">
            <a:extLst>
              <a:ext uri="{FF2B5EF4-FFF2-40B4-BE49-F238E27FC236}">
                <a16:creationId xmlns:a16="http://schemas.microsoft.com/office/drawing/2014/main" id="{10FBDFB1-C54B-4D7D-B257-DB2A419E1ECD}"/>
              </a:ext>
            </a:extLst>
          </p:cNvPr>
          <p:cNvSpPr txBox="1"/>
          <p:nvPr/>
        </p:nvSpPr>
        <p:spPr>
          <a:xfrm>
            <a:off x="1675844" y="3631104"/>
            <a:ext cx="2066591" cy="523220"/>
          </a:xfrm>
          <a:prstGeom prst="rect">
            <a:avLst/>
          </a:prstGeom>
          <a:noFill/>
        </p:spPr>
        <p:txBody>
          <a:bodyPr wrap="none" rtlCol="0">
            <a:spAutoFit/>
          </a:bodyPr>
          <a:lstStyle/>
          <a:p>
            <a:r>
              <a:rPr lang="en-US" sz="2800" dirty="0"/>
              <a:t>Start </a:t>
            </a:r>
            <a:r>
              <a:rPr lang="en-US" sz="2800" dirty="0">
                <a:latin typeface="+mj-lt"/>
              </a:rPr>
              <a:t>Small</a:t>
            </a:r>
            <a:endParaRPr lang="en-CA" sz="2800" dirty="0">
              <a:latin typeface="+mj-lt"/>
            </a:endParaRPr>
          </a:p>
        </p:txBody>
      </p:sp>
      <p:sp>
        <p:nvSpPr>
          <p:cNvPr id="7" name="TextBox 6">
            <a:extLst>
              <a:ext uri="{FF2B5EF4-FFF2-40B4-BE49-F238E27FC236}">
                <a16:creationId xmlns:a16="http://schemas.microsoft.com/office/drawing/2014/main" id="{CF2954A5-317D-475A-A28C-9F20469CF0DA}"/>
              </a:ext>
            </a:extLst>
          </p:cNvPr>
          <p:cNvSpPr txBox="1"/>
          <p:nvPr/>
        </p:nvSpPr>
        <p:spPr>
          <a:xfrm>
            <a:off x="4814983" y="3631104"/>
            <a:ext cx="2409634" cy="523220"/>
          </a:xfrm>
          <a:prstGeom prst="rect">
            <a:avLst/>
          </a:prstGeom>
          <a:noFill/>
        </p:spPr>
        <p:txBody>
          <a:bodyPr wrap="none" rtlCol="0">
            <a:spAutoFit/>
          </a:bodyPr>
          <a:lstStyle/>
          <a:p>
            <a:r>
              <a:rPr lang="en-US" sz="2800" dirty="0"/>
              <a:t>Start </a:t>
            </a:r>
            <a:r>
              <a:rPr lang="en-US" sz="2800" dirty="0">
                <a:latin typeface="+mj-lt"/>
              </a:rPr>
              <a:t>Quickly</a:t>
            </a:r>
            <a:endParaRPr lang="en-CA" sz="2800" dirty="0">
              <a:latin typeface="+mj-lt"/>
            </a:endParaRPr>
          </a:p>
        </p:txBody>
      </p:sp>
      <p:sp>
        <p:nvSpPr>
          <p:cNvPr id="8" name="TextBox 7">
            <a:extLst>
              <a:ext uri="{FF2B5EF4-FFF2-40B4-BE49-F238E27FC236}">
                <a16:creationId xmlns:a16="http://schemas.microsoft.com/office/drawing/2014/main" id="{21E4BC24-E009-4D58-9DFC-7AE5E0CB6798}"/>
              </a:ext>
            </a:extLst>
          </p:cNvPr>
          <p:cNvSpPr txBox="1"/>
          <p:nvPr/>
        </p:nvSpPr>
        <p:spPr>
          <a:xfrm>
            <a:off x="8297166" y="3631104"/>
            <a:ext cx="2348720" cy="523220"/>
          </a:xfrm>
          <a:prstGeom prst="rect">
            <a:avLst/>
          </a:prstGeom>
          <a:noFill/>
        </p:spPr>
        <p:txBody>
          <a:bodyPr wrap="none" rtlCol="0">
            <a:spAutoFit/>
          </a:bodyPr>
          <a:lstStyle/>
          <a:p>
            <a:r>
              <a:rPr lang="en-US" sz="2800" dirty="0"/>
              <a:t>Start </a:t>
            </a:r>
            <a:r>
              <a:rPr lang="en-US" sz="2800" dirty="0">
                <a:latin typeface="+mj-lt"/>
              </a:rPr>
              <a:t>Legally</a:t>
            </a:r>
            <a:endParaRPr lang="en-CA" sz="2800" dirty="0">
              <a:latin typeface="+mj-lt"/>
            </a:endParaRPr>
          </a:p>
        </p:txBody>
      </p:sp>
      <p:pic>
        <p:nvPicPr>
          <p:cNvPr id="10" name="Graphic 9" descr="Stopwatch">
            <a:extLst>
              <a:ext uri="{FF2B5EF4-FFF2-40B4-BE49-F238E27FC236}">
                <a16:creationId xmlns:a16="http://schemas.microsoft.com/office/drawing/2014/main" id="{D11A9D3F-8061-49BA-B787-E4C12DB406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2600" y="2716704"/>
            <a:ext cx="914400" cy="914400"/>
          </a:xfrm>
          <a:prstGeom prst="rect">
            <a:avLst/>
          </a:prstGeom>
        </p:spPr>
      </p:pic>
      <p:pic>
        <p:nvPicPr>
          <p:cNvPr id="14" name="Graphic 13" descr="Gavel">
            <a:extLst>
              <a:ext uri="{FF2B5EF4-FFF2-40B4-BE49-F238E27FC236}">
                <a16:creationId xmlns:a16="http://schemas.microsoft.com/office/drawing/2014/main" id="{F90752DF-5A32-45BB-81F3-1A15F4CE7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4326" y="2716704"/>
            <a:ext cx="914400" cy="914400"/>
          </a:xfrm>
          <a:prstGeom prst="rect">
            <a:avLst/>
          </a:prstGeom>
        </p:spPr>
      </p:pic>
      <p:pic>
        <p:nvPicPr>
          <p:cNvPr id="16" name="Graphic 15" descr="Hammer">
            <a:extLst>
              <a:ext uri="{FF2B5EF4-FFF2-40B4-BE49-F238E27FC236}">
                <a16:creationId xmlns:a16="http://schemas.microsoft.com/office/drawing/2014/main" id="{30BC8C46-1A37-4B96-8E4D-8CD4CB3225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1939" y="2716704"/>
            <a:ext cx="914400" cy="914400"/>
          </a:xfrm>
          <a:prstGeom prst="rect">
            <a:avLst/>
          </a:prstGeom>
        </p:spPr>
      </p:pic>
      <p:sp>
        <p:nvSpPr>
          <p:cNvPr id="17" name="TextBox 16">
            <a:extLst>
              <a:ext uri="{FF2B5EF4-FFF2-40B4-BE49-F238E27FC236}">
                <a16:creationId xmlns:a16="http://schemas.microsoft.com/office/drawing/2014/main" id="{370967D7-1ADE-489B-8549-41D6E687EBC9}"/>
              </a:ext>
            </a:extLst>
          </p:cNvPr>
          <p:cNvSpPr txBox="1"/>
          <p:nvPr/>
        </p:nvSpPr>
        <p:spPr>
          <a:xfrm>
            <a:off x="1184522" y="4407003"/>
            <a:ext cx="3049233" cy="646331"/>
          </a:xfrm>
          <a:prstGeom prst="rect">
            <a:avLst/>
          </a:prstGeom>
          <a:noFill/>
        </p:spPr>
        <p:txBody>
          <a:bodyPr wrap="none" rtlCol="0">
            <a:spAutoFit/>
          </a:bodyPr>
          <a:lstStyle/>
          <a:p>
            <a:pPr marL="285750" indent="-285750">
              <a:buFont typeface="Arial" panose="020B0604020202020204" pitchFamily="34" charset="0"/>
              <a:buChar char="•"/>
            </a:pPr>
            <a:r>
              <a:rPr lang="en-US" dirty="0"/>
              <a:t>Function over scale</a:t>
            </a:r>
          </a:p>
          <a:p>
            <a:pPr marL="285750" indent="-285750">
              <a:buFont typeface="Arial" panose="020B0604020202020204" pitchFamily="34" charset="0"/>
              <a:buChar char="•"/>
            </a:pPr>
            <a:r>
              <a:rPr lang="en-US" dirty="0"/>
              <a:t>Integrate existing model</a:t>
            </a:r>
            <a:endParaRPr lang="en-CA" dirty="0"/>
          </a:p>
        </p:txBody>
      </p:sp>
      <p:sp>
        <p:nvSpPr>
          <p:cNvPr id="18" name="TextBox 17">
            <a:extLst>
              <a:ext uri="{FF2B5EF4-FFF2-40B4-BE49-F238E27FC236}">
                <a16:creationId xmlns:a16="http://schemas.microsoft.com/office/drawing/2014/main" id="{B288FC65-AA9E-4501-8CF0-CD9CC44393A5}"/>
              </a:ext>
            </a:extLst>
          </p:cNvPr>
          <p:cNvSpPr txBox="1"/>
          <p:nvPr/>
        </p:nvSpPr>
        <p:spPr>
          <a:xfrm>
            <a:off x="4483962" y="4407003"/>
            <a:ext cx="3071675" cy="646331"/>
          </a:xfrm>
          <a:prstGeom prst="rect">
            <a:avLst/>
          </a:prstGeom>
          <a:noFill/>
        </p:spPr>
        <p:txBody>
          <a:bodyPr wrap="none" rtlCol="0">
            <a:spAutoFit/>
          </a:bodyPr>
          <a:lstStyle/>
          <a:p>
            <a:pPr marL="285750" indent="-285750">
              <a:buFont typeface="Arial" panose="020B0604020202020204" pitchFamily="34" charset="0"/>
              <a:buChar char="•"/>
            </a:pPr>
            <a:r>
              <a:rPr lang="en-US" dirty="0"/>
              <a:t>Create purchasing plans</a:t>
            </a:r>
          </a:p>
          <a:p>
            <a:pPr marL="285750" indent="-285750">
              <a:buFont typeface="Arial" panose="020B0604020202020204" pitchFamily="34" charset="0"/>
              <a:buChar char="•"/>
            </a:pPr>
            <a:r>
              <a:rPr lang="en-US" dirty="0"/>
              <a:t>Tool setup takes time</a:t>
            </a:r>
            <a:endParaRPr lang="en-CA" dirty="0"/>
          </a:p>
        </p:txBody>
      </p:sp>
      <p:sp>
        <p:nvSpPr>
          <p:cNvPr id="19" name="TextBox 18">
            <a:extLst>
              <a:ext uri="{FF2B5EF4-FFF2-40B4-BE49-F238E27FC236}">
                <a16:creationId xmlns:a16="http://schemas.microsoft.com/office/drawing/2014/main" id="{4D68E710-77DD-4FC9-965E-24422DED70A2}"/>
              </a:ext>
            </a:extLst>
          </p:cNvPr>
          <p:cNvSpPr txBox="1"/>
          <p:nvPr/>
        </p:nvSpPr>
        <p:spPr>
          <a:xfrm>
            <a:off x="7840903" y="4407003"/>
            <a:ext cx="3436697" cy="923330"/>
          </a:xfrm>
          <a:prstGeom prst="rect">
            <a:avLst/>
          </a:prstGeom>
          <a:noFill/>
        </p:spPr>
        <p:txBody>
          <a:bodyPr wrap="square" rtlCol="0">
            <a:spAutoFit/>
          </a:bodyPr>
          <a:lstStyle/>
          <a:p>
            <a:pPr marL="285750" indent="-285750">
              <a:buFont typeface="Arial" panose="020B0604020202020204" pitchFamily="34" charset="0"/>
              <a:buChar char="•"/>
            </a:pPr>
            <a:r>
              <a:rPr lang="en-US" dirty="0"/>
              <a:t>Drone registration</a:t>
            </a:r>
          </a:p>
          <a:p>
            <a:pPr marL="285750" indent="-285750">
              <a:buFont typeface="Arial" panose="020B0604020202020204" pitchFamily="34" charset="0"/>
              <a:buChar char="•"/>
            </a:pPr>
            <a:r>
              <a:rPr lang="en-US" dirty="0"/>
              <a:t>Pilot and radio certifications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828645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childTnLst>
                          </p:cTn>
                        </p:par>
                        <p:par>
                          <p:cTn id="11" fill="hold">
                            <p:stCondLst>
                              <p:cond delay="300"/>
                            </p:stCondLst>
                            <p:childTnLst>
                              <p:par>
                                <p:cTn id="12" presetID="10" presetClass="entr" presetSubtype="0" fill="hold" nodeType="after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300"/>
                                        <p:tgtEl>
                                          <p:spTgt spid="17">
                                            <p:txEl>
                                              <p:pRg st="0" end="0"/>
                                            </p:txEl>
                                          </p:spTgt>
                                        </p:tgtEl>
                                      </p:cBhvr>
                                    </p:animEffect>
                                  </p:childTnLst>
                                </p:cTn>
                              </p:par>
                              <p:par>
                                <p:cTn id="15" presetID="10" presetClass="entr" presetSubtype="0" fill="hold" nodeType="withEffect">
                                  <p:stCondLst>
                                    <p:cond delay="10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300"/>
                                        <p:tgtEl>
                                          <p:spTgt spid="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3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300"/>
                                        <p:tgtEl>
                                          <p:spTgt spid="7"/>
                                        </p:tgtEl>
                                      </p:cBhvr>
                                    </p:animEffect>
                                  </p:childTnLst>
                                </p:cTn>
                              </p:par>
                            </p:childTnLst>
                          </p:cTn>
                        </p:par>
                        <p:par>
                          <p:cTn id="26" fill="hold">
                            <p:stCondLst>
                              <p:cond delay="300"/>
                            </p:stCondLst>
                            <p:childTnLst>
                              <p:par>
                                <p:cTn id="27" presetID="10" presetClass="entr" presetSubtype="0" fill="hold"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300"/>
                                        <p:tgtEl>
                                          <p:spTgt spid="18">
                                            <p:txEl>
                                              <p:pRg st="0" end="0"/>
                                            </p:txEl>
                                          </p:spTgt>
                                        </p:tgtEl>
                                      </p:cBhvr>
                                    </p:animEffect>
                                  </p:childTnLst>
                                </p:cTn>
                              </p:par>
                              <p:par>
                                <p:cTn id="30" presetID="10" presetClass="entr" presetSubtype="0" fill="hold" nodeType="withEffect">
                                  <p:stCondLst>
                                    <p:cond delay="100"/>
                                  </p:stCondLst>
                                  <p:childTnLst>
                                    <p:set>
                                      <p:cBhvr>
                                        <p:cTn id="31" dur="1" fill="hold">
                                          <p:stCondLst>
                                            <p:cond delay="0"/>
                                          </p:stCondLst>
                                        </p:cTn>
                                        <p:tgtEl>
                                          <p:spTgt spid="18">
                                            <p:txEl>
                                              <p:pRg st="1" end="1"/>
                                            </p:txEl>
                                          </p:spTgt>
                                        </p:tgtEl>
                                        <p:attrNameLst>
                                          <p:attrName>style.visibility</p:attrName>
                                        </p:attrNameLst>
                                      </p:cBhvr>
                                      <p:to>
                                        <p:strVal val="visible"/>
                                      </p:to>
                                    </p:set>
                                    <p:animEffect transition="in" filter="fade">
                                      <p:cBhvr>
                                        <p:cTn id="32" dur="300"/>
                                        <p:tgtEl>
                                          <p:spTgt spid="1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3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300"/>
                                        <p:tgtEl>
                                          <p:spTgt spid="8"/>
                                        </p:tgtEl>
                                      </p:cBhvr>
                                    </p:animEffect>
                                  </p:childTnLst>
                                </p:cTn>
                              </p:par>
                            </p:childTnLst>
                          </p:cTn>
                        </p:par>
                        <p:par>
                          <p:cTn id="41" fill="hold">
                            <p:stCondLst>
                              <p:cond delay="300"/>
                            </p:stCondLst>
                            <p:childTnLst>
                              <p:par>
                                <p:cTn id="42" presetID="10" presetClass="entr" presetSubtype="0" fill="hold" nodeType="after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300"/>
                                        <p:tgtEl>
                                          <p:spTgt spid="19">
                                            <p:txEl>
                                              <p:pRg st="0" end="0"/>
                                            </p:txEl>
                                          </p:spTgt>
                                        </p:tgtEl>
                                      </p:cBhvr>
                                    </p:animEffect>
                                  </p:childTnLst>
                                </p:cTn>
                              </p:par>
                              <p:par>
                                <p:cTn id="45" presetID="10" presetClass="entr" presetSubtype="0" fill="hold" nodeType="withEffect">
                                  <p:stCondLst>
                                    <p:cond delay="100"/>
                                  </p:stCondLst>
                                  <p:childTnLst>
                                    <p:set>
                                      <p:cBhvr>
                                        <p:cTn id="46" dur="1" fill="hold">
                                          <p:stCondLst>
                                            <p:cond delay="0"/>
                                          </p:stCondLst>
                                        </p:cTn>
                                        <p:tgtEl>
                                          <p:spTgt spid="19">
                                            <p:txEl>
                                              <p:pRg st="1" end="1"/>
                                            </p:txEl>
                                          </p:spTgt>
                                        </p:tgtEl>
                                        <p:attrNameLst>
                                          <p:attrName>style.visibility</p:attrName>
                                        </p:attrNameLst>
                                      </p:cBhvr>
                                      <p:to>
                                        <p:strVal val="visible"/>
                                      </p:to>
                                    </p:set>
                                    <p:animEffect transition="in" filter="fade">
                                      <p:cBhvr>
                                        <p:cTn id="47" dur="3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B7C02D-6AA0-48A4-B9E7-319165836283}"/>
              </a:ext>
            </a:extLst>
          </p:cNvPr>
          <p:cNvSpPr txBox="1"/>
          <p:nvPr/>
        </p:nvSpPr>
        <p:spPr>
          <a:xfrm>
            <a:off x="4364597" y="1997839"/>
            <a:ext cx="3462806" cy="2862322"/>
          </a:xfrm>
          <a:prstGeom prst="rect">
            <a:avLst/>
          </a:prstGeom>
          <a:noFill/>
        </p:spPr>
        <p:txBody>
          <a:bodyPr wrap="none" rtlCol="0">
            <a:spAutoFit/>
          </a:bodyPr>
          <a:lstStyle/>
          <a:p>
            <a:pPr algn="ctr"/>
            <a:r>
              <a:rPr lang="en-US" sz="18000" dirty="0">
                <a:latin typeface="+mj-lt"/>
                <a:cs typeface="Suisse Int'l Black" panose="020B0A04000000000000" pitchFamily="34" charset="-78"/>
              </a:rPr>
              <a:t>Q?</a:t>
            </a:r>
            <a:endParaRPr lang="en-CA" sz="18000" dirty="0">
              <a:cs typeface="Suisse Int'l UltraLight" panose="020B0304000000000000" pitchFamily="34" charset="-78"/>
            </a:endParaRPr>
          </a:p>
        </p:txBody>
      </p:sp>
      <p:sp>
        <p:nvSpPr>
          <p:cNvPr id="6" name="Rectangle 5">
            <a:extLst>
              <a:ext uri="{FF2B5EF4-FFF2-40B4-BE49-F238E27FC236}">
                <a16:creationId xmlns:a16="http://schemas.microsoft.com/office/drawing/2014/main" id="{21C1ECCD-8D66-4BC1-9F42-705F612E5289}"/>
              </a:ext>
            </a:extLst>
          </p:cNvPr>
          <p:cNvSpPr/>
          <p:nvPr/>
        </p:nvSpPr>
        <p:spPr>
          <a:xfrm>
            <a:off x="6718528" y="3724275"/>
            <a:ext cx="420460" cy="3976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32445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E91D3F-BA1E-4451-9CC9-3FC8053D7D7D}"/>
              </a:ext>
            </a:extLst>
          </p:cNvPr>
          <p:cNvSpPr/>
          <p:nvPr/>
        </p:nvSpPr>
        <p:spPr>
          <a:xfrm>
            <a:off x="0" y="1040277"/>
            <a:ext cx="12192000" cy="5817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AD3EB2B3-BA20-4DF4-BCA4-51F2A68734A9}"/>
              </a:ext>
            </a:extLst>
          </p:cNvPr>
          <p:cNvSpPr txBox="1"/>
          <p:nvPr/>
        </p:nvSpPr>
        <p:spPr>
          <a:xfrm>
            <a:off x="378001" y="209280"/>
            <a:ext cx="982961" cy="830997"/>
          </a:xfrm>
          <a:prstGeom prst="rect">
            <a:avLst/>
          </a:prstGeom>
          <a:noFill/>
        </p:spPr>
        <p:txBody>
          <a:bodyPr wrap="none" rtlCol="0">
            <a:spAutoFit/>
          </a:bodyPr>
          <a:lstStyle/>
          <a:p>
            <a:pPr algn="ctr"/>
            <a:r>
              <a:rPr lang="en-US" sz="4800" dirty="0">
                <a:latin typeface="+mj-lt"/>
                <a:cs typeface="Suisse Int'l Black" panose="020B0A04000000000000" pitchFamily="34" charset="-78"/>
              </a:rPr>
              <a:t>Q</a:t>
            </a:r>
            <a:r>
              <a:rPr lang="en-US" sz="4800" dirty="0">
                <a:cs typeface="Suisse Int'l Black" panose="020B0A04000000000000" pitchFamily="34" charset="-78"/>
              </a:rPr>
              <a:t>?</a:t>
            </a:r>
            <a:endParaRPr lang="en-CA" sz="4800" dirty="0">
              <a:cs typeface="Suisse Int'l UltraLight" panose="020B0304000000000000" pitchFamily="34" charset="-78"/>
            </a:endParaRPr>
          </a:p>
        </p:txBody>
      </p:sp>
      <mc:AlternateContent xmlns:mc="http://schemas.openxmlformats.org/markup-compatibility/2006">
        <mc:Choice xmlns:psuz="http://schemas.microsoft.com/office/powerpoint/2016/summaryzoom" Requires="psuz">
          <p:graphicFrame>
            <p:nvGraphicFramePr>
              <p:cNvPr id="21" name="Summary Zoom 20">
                <a:extLst>
                  <a:ext uri="{FF2B5EF4-FFF2-40B4-BE49-F238E27FC236}">
                    <a16:creationId xmlns:a16="http://schemas.microsoft.com/office/drawing/2014/main" id="{8A02F6A9-7FDF-4454-ADA2-156885CED482}"/>
                  </a:ext>
                </a:extLst>
              </p:cNvPr>
              <p:cNvGraphicFramePr>
                <a:graphicFrameLocks noChangeAspect="1"/>
              </p:cNvGraphicFramePr>
              <p:nvPr>
                <p:extLst>
                  <p:ext uri="{D42A27DB-BD31-4B8C-83A1-F6EECF244321}">
                    <p14:modId xmlns:p14="http://schemas.microsoft.com/office/powerpoint/2010/main" val="4198702336"/>
                  </p:ext>
                </p:extLst>
              </p:nvPr>
            </p:nvGraphicFramePr>
            <p:xfrm>
              <a:off x="0" y="1040277"/>
              <a:ext cx="12192000" cy="5817722"/>
            </p:xfrm>
            <a:graphic>
              <a:graphicData uri="http://schemas.microsoft.com/office/powerpoint/2016/summaryzoom">
                <psuz:summaryZm>
                  <psuz:summaryZmObj sectionId="{F0F112C1-3D96-46C2-8FDB-1DA9E179A8D9}">
                    <psuz:zmPr id="{4D47F60E-A57F-4A8C-A1EA-8B6E3F5F1ECF}" transitionDur="1000">
                      <p166:blipFill xmlns:p166="http://schemas.microsoft.com/office/powerpoint/2016/6/main">
                        <a:blip r:embed="rId2"/>
                        <a:stretch>
                          <a:fillRect/>
                        </a:stretch>
                      </p166:blipFill>
                      <p166:spPr xmlns:p166="http://schemas.microsoft.com/office/powerpoint/2016/6/main">
                        <a:xfrm>
                          <a:off x="1310925" y="159988"/>
                          <a:ext cx="2327088" cy="1308987"/>
                        </a:xfrm>
                        <a:prstGeom prst="rect">
                          <a:avLst/>
                        </a:prstGeom>
                        <a:ln w="3175">
                          <a:solidFill>
                            <a:prstClr val="ltGray"/>
                          </a:solidFill>
                        </a:ln>
                      </p166:spPr>
                    </psuz:zmPr>
                  </psuz:summaryZmObj>
                  <psuz:summaryZmObj sectionId="{2067B8A4-927F-4114-A730-41165D0D844E}">
                    <psuz:zmPr id="{193A30A7-990A-4D64-924E-6D3704F08E99}" transitionDur="1000">
                      <p166:blipFill xmlns:p166="http://schemas.microsoft.com/office/powerpoint/2016/6/main">
                        <a:blip r:embed="rId3"/>
                        <a:stretch>
                          <a:fillRect/>
                        </a:stretch>
                      </p166:blipFill>
                      <p166:spPr xmlns:p166="http://schemas.microsoft.com/office/powerpoint/2016/6/main">
                        <a:xfrm>
                          <a:off x="3725279" y="159988"/>
                          <a:ext cx="2327088" cy="1308987"/>
                        </a:xfrm>
                        <a:prstGeom prst="rect">
                          <a:avLst/>
                        </a:prstGeom>
                        <a:ln w="3175">
                          <a:solidFill>
                            <a:prstClr val="ltGray"/>
                          </a:solidFill>
                        </a:ln>
                      </p166:spPr>
                    </psuz:zmPr>
                  </psuz:summaryZmObj>
                  <psuz:summaryZmObj sectionId="{E2F473E8-EC7D-4A8A-B98B-3CBF34E9CEF3}">
                    <psuz:zmPr id="{3F3C1701-DC54-46B1-8D07-EE632E9945F7}" transitionDur="1000">
                      <p166:blipFill xmlns:p166="http://schemas.microsoft.com/office/powerpoint/2016/6/main">
                        <a:blip r:embed="rId4"/>
                        <a:stretch>
                          <a:fillRect/>
                        </a:stretch>
                      </p166:blipFill>
                      <p166:spPr xmlns:p166="http://schemas.microsoft.com/office/powerpoint/2016/6/main">
                        <a:xfrm>
                          <a:off x="6139633" y="159988"/>
                          <a:ext cx="2327088" cy="1308987"/>
                        </a:xfrm>
                        <a:prstGeom prst="rect">
                          <a:avLst/>
                        </a:prstGeom>
                        <a:ln w="3175">
                          <a:solidFill>
                            <a:prstClr val="ltGray"/>
                          </a:solidFill>
                        </a:ln>
                      </p166:spPr>
                    </psuz:zmPr>
                  </psuz:summaryZmObj>
                  <psuz:summaryZmObj sectionId="{9F67D5D6-5338-4BA3-81E6-8A351F0101CB}">
                    <psuz:zmPr id="{09182FF3-822F-49A3-901E-BEF7BAE91D12}" transitionDur="1000">
                      <p166:blipFill xmlns:p166="http://schemas.microsoft.com/office/powerpoint/2016/6/main">
                        <a:blip r:embed="rId5"/>
                        <a:stretch>
                          <a:fillRect/>
                        </a:stretch>
                      </p166:blipFill>
                      <p166:spPr xmlns:p166="http://schemas.microsoft.com/office/powerpoint/2016/6/main">
                        <a:xfrm>
                          <a:off x="8553987" y="159988"/>
                          <a:ext cx="2327088" cy="1308987"/>
                        </a:xfrm>
                        <a:prstGeom prst="rect">
                          <a:avLst/>
                        </a:prstGeom>
                        <a:ln w="3175">
                          <a:solidFill>
                            <a:prstClr val="ltGray"/>
                          </a:solidFill>
                        </a:ln>
                      </p166:spPr>
                    </psuz:zmPr>
                  </psuz:summaryZmObj>
                  <psuz:summaryZmObj sectionId="{E0957A73-B1C9-4DB9-A221-14B90EF85078}">
                    <psuz:zmPr id="{32F0FBFD-2EF7-4611-8672-00BC2BA9FC74}" transitionDur="1000">
                      <p166:blipFill xmlns:p166="http://schemas.microsoft.com/office/powerpoint/2016/6/main">
                        <a:blip r:embed="rId6"/>
                        <a:stretch>
                          <a:fillRect/>
                        </a:stretch>
                      </p166:blipFill>
                      <p166:spPr xmlns:p166="http://schemas.microsoft.com/office/powerpoint/2016/6/main">
                        <a:xfrm>
                          <a:off x="1310925" y="1556241"/>
                          <a:ext cx="2327088" cy="1308987"/>
                        </a:xfrm>
                        <a:prstGeom prst="rect">
                          <a:avLst/>
                        </a:prstGeom>
                        <a:ln w="3175">
                          <a:solidFill>
                            <a:prstClr val="ltGray"/>
                          </a:solidFill>
                        </a:ln>
                      </p166:spPr>
                    </psuz:zmPr>
                  </psuz:summaryZmObj>
                  <psuz:summaryZmObj sectionId="{1AD0C419-5D39-408A-85BA-D4D885CF0BDB}">
                    <psuz:zmPr id="{A19EC718-C335-429B-BABE-688A670C40CB}" transitionDur="1000">
                      <p166:blipFill xmlns:p166="http://schemas.microsoft.com/office/powerpoint/2016/6/main">
                        <a:blip r:embed="rId7"/>
                        <a:stretch>
                          <a:fillRect/>
                        </a:stretch>
                      </p166:blipFill>
                      <p166:spPr xmlns:p166="http://schemas.microsoft.com/office/powerpoint/2016/6/main">
                        <a:xfrm>
                          <a:off x="3725279" y="1556241"/>
                          <a:ext cx="2327088" cy="1308987"/>
                        </a:xfrm>
                        <a:prstGeom prst="rect">
                          <a:avLst/>
                        </a:prstGeom>
                        <a:ln w="3175">
                          <a:solidFill>
                            <a:prstClr val="ltGray"/>
                          </a:solidFill>
                        </a:ln>
                      </p166:spPr>
                    </psuz:zmPr>
                  </psuz:summaryZmObj>
                  <psuz:summaryZmObj sectionId="{032A1DCF-446A-4DA5-96D2-CF9489E6B738}">
                    <psuz:zmPr id="{A5EC1351-1069-4A9E-9E70-DB1ED722185E}" transitionDur="1000">
                      <p166:blipFill xmlns:p166="http://schemas.microsoft.com/office/powerpoint/2016/6/main">
                        <a:blip r:embed="rId8"/>
                        <a:stretch>
                          <a:fillRect/>
                        </a:stretch>
                      </p166:blipFill>
                      <p166:spPr xmlns:p166="http://schemas.microsoft.com/office/powerpoint/2016/6/main">
                        <a:xfrm>
                          <a:off x="6139633" y="1556241"/>
                          <a:ext cx="2327088" cy="1308987"/>
                        </a:xfrm>
                        <a:prstGeom prst="rect">
                          <a:avLst/>
                        </a:prstGeom>
                        <a:ln w="3175">
                          <a:solidFill>
                            <a:prstClr val="ltGray"/>
                          </a:solidFill>
                        </a:ln>
                      </p166:spPr>
                    </psuz:zmPr>
                  </psuz:summaryZmObj>
                  <psuz:summaryZmObj sectionId="{5FCF5176-6D04-4201-9EEE-7A50899BAE19}">
                    <psuz:zmPr id="{261F2836-CEF8-435C-B463-4EBC5584A5CD}" transitionDur="1000">
                      <p166:blipFill xmlns:p166="http://schemas.microsoft.com/office/powerpoint/2016/6/main">
                        <a:blip r:embed="rId9"/>
                        <a:stretch>
                          <a:fillRect/>
                        </a:stretch>
                      </p166:blipFill>
                      <p166:spPr xmlns:p166="http://schemas.microsoft.com/office/powerpoint/2016/6/main">
                        <a:xfrm>
                          <a:off x="8553987" y="1556241"/>
                          <a:ext cx="2327088" cy="1308987"/>
                        </a:xfrm>
                        <a:prstGeom prst="rect">
                          <a:avLst/>
                        </a:prstGeom>
                        <a:ln w="3175">
                          <a:solidFill>
                            <a:prstClr val="ltGray"/>
                          </a:solidFill>
                        </a:ln>
                      </p166:spPr>
                    </psuz:zmPr>
                  </psuz:summaryZmObj>
                  <psuz:summaryZmObj sectionId="{A7B4C112-8745-4508-9FD0-C45471D0FA76}">
                    <psuz:zmPr id="{1DA1D5D0-0510-4B45-B123-D00E6BB6DE23}" transitionDur="1000">
                      <p166:blipFill xmlns:p166="http://schemas.microsoft.com/office/powerpoint/2016/6/main">
                        <a:blip r:embed="rId10"/>
                        <a:stretch>
                          <a:fillRect/>
                        </a:stretch>
                      </p166:blipFill>
                      <p166:spPr xmlns:p166="http://schemas.microsoft.com/office/powerpoint/2016/6/main">
                        <a:xfrm>
                          <a:off x="1310925" y="2952494"/>
                          <a:ext cx="2327088" cy="1308987"/>
                        </a:xfrm>
                        <a:prstGeom prst="rect">
                          <a:avLst/>
                        </a:prstGeom>
                        <a:ln w="3175">
                          <a:solidFill>
                            <a:prstClr val="ltGray"/>
                          </a:solidFill>
                        </a:ln>
                      </p166:spPr>
                    </psuz:zmPr>
                  </psuz:summaryZmObj>
                  <psuz:summaryZmObj sectionId="{DF1A626D-940D-44A1-9824-25A738943A9A}">
                    <psuz:zmPr id="{BF9A2F2B-12C2-4101-A09A-4ADBB499B725}" transitionDur="1000">
                      <p166:blipFill xmlns:p166="http://schemas.microsoft.com/office/powerpoint/2016/6/main">
                        <a:blip r:embed="rId11"/>
                        <a:stretch>
                          <a:fillRect/>
                        </a:stretch>
                      </p166:blipFill>
                      <p166:spPr xmlns:p166="http://schemas.microsoft.com/office/powerpoint/2016/6/main">
                        <a:xfrm>
                          <a:off x="3725279" y="2952494"/>
                          <a:ext cx="2327088" cy="1308987"/>
                        </a:xfrm>
                        <a:prstGeom prst="rect">
                          <a:avLst/>
                        </a:prstGeom>
                        <a:ln w="3175">
                          <a:solidFill>
                            <a:prstClr val="ltGray"/>
                          </a:solidFill>
                        </a:ln>
                      </p166:spPr>
                    </psuz:zmPr>
                  </psuz:summaryZmObj>
                  <psuz:summaryZmObj sectionId="{7834CCB9-52D1-4785-9F37-6271FEFFAE5D}">
                    <psuz:zmPr id="{AB6246B6-1399-43C3-BA40-3A61D50F04F2}" transitionDur="1000">
                      <p166:blipFill xmlns:p166="http://schemas.microsoft.com/office/powerpoint/2016/6/main">
                        <a:blip r:embed="rId12"/>
                        <a:stretch>
                          <a:fillRect/>
                        </a:stretch>
                      </p166:blipFill>
                      <p166:spPr xmlns:p166="http://schemas.microsoft.com/office/powerpoint/2016/6/main">
                        <a:xfrm>
                          <a:off x="6139633" y="2952494"/>
                          <a:ext cx="2327088" cy="1308987"/>
                        </a:xfrm>
                        <a:prstGeom prst="rect">
                          <a:avLst/>
                        </a:prstGeom>
                        <a:ln w="3175">
                          <a:solidFill>
                            <a:prstClr val="ltGray"/>
                          </a:solidFill>
                        </a:ln>
                      </p166:spPr>
                    </psuz:zmPr>
                  </psuz:summaryZmObj>
                  <psuz:summaryZmObj sectionId="{4F988584-F949-46E5-9A02-109757AECD50}">
                    <psuz:zmPr id="{3857D82A-6554-4D02-BDE8-ACC98839AE42}" transitionDur="1000">
                      <p166:blipFill xmlns:p166="http://schemas.microsoft.com/office/powerpoint/2016/6/main">
                        <a:blip r:embed="rId13"/>
                        <a:stretch>
                          <a:fillRect/>
                        </a:stretch>
                      </p166:blipFill>
                      <p166:spPr xmlns:p166="http://schemas.microsoft.com/office/powerpoint/2016/6/main">
                        <a:xfrm>
                          <a:off x="8553987" y="2952494"/>
                          <a:ext cx="2327088" cy="1308987"/>
                        </a:xfrm>
                        <a:prstGeom prst="rect">
                          <a:avLst/>
                        </a:prstGeom>
                        <a:ln w="3175">
                          <a:solidFill>
                            <a:prstClr val="ltGray"/>
                          </a:solidFill>
                        </a:ln>
                      </p166:spPr>
                    </psuz:zmPr>
                  </psuz:summaryZmObj>
                  <psuz:summaryZmObj sectionId="{C3BA8E38-19AB-4B12-8C4A-D1660C6A02BA}">
                    <psuz:zmPr id="{E6023A2F-08C9-448F-83CD-6400CA8A642A}" transitionDur="1000">
                      <p166:blipFill xmlns:p166="http://schemas.microsoft.com/office/powerpoint/2016/6/main">
                        <a:blip r:embed="rId14"/>
                        <a:stretch>
                          <a:fillRect/>
                        </a:stretch>
                      </p166:blipFill>
                      <p166:spPr xmlns:p166="http://schemas.microsoft.com/office/powerpoint/2016/6/main">
                        <a:xfrm>
                          <a:off x="1310925" y="4348747"/>
                          <a:ext cx="2327088" cy="1308987"/>
                        </a:xfrm>
                        <a:prstGeom prst="rect">
                          <a:avLst/>
                        </a:prstGeom>
                        <a:ln w="3175">
                          <a:solidFill>
                            <a:prstClr val="ltGray"/>
                          </a:solidFill>
                        </a:ln>
                      </p166:spPr>
                    </psuz:zmPr>
                  </psuz:summaryZmObj>
                  <psuz:summaryZmObj sectionId="{2FCFDC28-753B-4F04-A050-8DCD5E51C2B2}">
                    <psuz:zmPr id="{280FF6F0-E2C6-4201-AD7A-287B4FE3E943}" transitionDur="1000">
                      <p166:blipFill xmlns:p166="http://schemas.microsoft.com/office/powerpoint/2016/6/main">
                        <a:blip r:embed="rId15"/>
                        <a:stretch>
                          <a:fillRect/>
                        </a:stretch>
                      </p166:blipFill>
                      <p166:spPr xmlns:p166="http://schemas.microsoft.com/office/powerpoint/2016/6/main">
                        <a:xfrm>
                          <a:off x="3725279" y="4348747"/>
                          <a:ext cx="2327088" cy="1308987"/>
                        </a:xfrm>
                        <a:prstGeom prst="rect">
                          <a:avLst/>
                        </a:prstGeom>
                        <a:ln w="3175">
                          <a:solidFill>
                            <a:prstClr val="ltGray"/>
                          </a:solidFill>
                        </a:ln>
                      </p166:spPr>
                    </psuz:zmPr>
                  </psuz:summaryZmObj>
                  <psuz:summaryZmObj sectionId="{3AC2A3B1-BD67-4F87-B109-ABFE31111812}">
                    <psuz:zmPr id="{023FE746-A902-4CF6-904B-F95338B473DD}" transitionDur="1000">
                      <p166:blipFill xmlns:p166="http://schemas.microsoft.com/office/powerpoint/2016/6/main">
                        <a:blip r:embed="rId16"/>
                        <a:stretch>
                          <a:fillRect/>
                        </a:stretch>
                      </p166:blipFill>
                      <p166:spPr xmlns:p166="http://schemas.microsoft.com/office/powerpoint/2016/6/main">
                        <a:xfrm>
                          <a:off x="6139633" y="4348747"/>
                          <a:ext cx="2327088" cy="1308987"/>
                        </a:xfrm>
                        <a:prstGeom prst="rect">
                          <a:avLst/>
                        </a:prstGeom>
                        <a:ln w="3175">
                          <a:solidFill>
                            <a:prstClr val="ltGray"/>
                          </a:solidFill>
                        </a:ln>
                      </p166:spPr>
                    </psuz:zmPr>
                  </psuz:summaryZmObj>
                  <psuz:summaryZmObj sectionId="{CEB0067F-EC2A-4C7B-967E-62E14C7C0D36}">
                    <psuz:zmPr id="{E0861A01-CEC2-4308-B129-9E3ACCBE50AB}" transitionDur="1000">
                      <p166:blipFill xmlns:p166="http://schemas.microsoft.com/office/powerpoint/2016/6/main">
                        <a:blip r:embed="rId17"/>
                        <a:stretch>
                          <a:fillRect/>
                        </a:stretch>
                      </p166:blipFill>
                      <p166:spPr xmlns:p166="http://schemas.microsoft.com/office/powerpoint/2016/6/main">
                        <a:xfrm>
                          <a:off x="8553987" y="4348747"/>
                          <a:ext cx="2327088" cy="1308987"/>
                        </a:xfrm>
                        <a:prstGeom prst="rect">
                          <a:avLst/>
                        </a:prstGeom>
                        <a:ln w="3175">
                          <a:solidFill>
                            <a:prstClr val="ltGray"/>
                          </a:solidFill>
                        </a:ln>
                      </p166:spPr>
                    </psuz:zmPr>
                  </psuz:summaryZmObj>
                  <psuz:gridLayout/>
                </psuz:summaryZm>
              </a:graphicData>
            </a:graphic>
          </p:graphicFrame>
        </mc:Choice>
        <mc:Fallback>
          <p:grpSp>
            <p:nvGrpSpPr>
              <p:cNvPr id="21" name="Summary Zoom 20">
                <a:extLst>
                  <a:ext uri="{FF2B5EF4-FFF2-40B4-BE49-F238E27FC236}">
                    <a16:creationId xmlns:a16="http://schemas.microsoft.com/office/drawing/2014/main" id="{8A02F6A9-7FDF-4454-ADA2-156885CED482}"/>
                  </a:ext>
                </a:extLst>
              </p:cNvPr>
              <p:cNvGrpSpPr>
                <a:grpSpLocks noGrp="1" noUngrp="1" noRot="1" noChangeAspect="1" noMove="1" noResize="1"/>
              </p:cNvGrpSpPr>
              <p:nvPr/>
            </p:nvGrpSpPr>
            <p:grpSpPr>
              <a:xfrm>
                <a:off x="0" y="1040277"/>
                <a:ext cx="12192000" cy="5817722"/>
                <a:chOff x="0" y="1040277"/>
                <a:chExt cx="12192000" cy="5817722"/>
              </a:xfrm>
            </p:grpSpPr>
            <p:pic>
              <p:nvPicPr>
                <p:cNvPr id="3" name="Picture 3">
                  <a:hlinkClick r:id="rId1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310925" y="1200265"/>
                  <a:ext cx="2327088" cy="1308987"/>
                </a:xfrm>
                <a:prstGeom prst="rect">
                  <a:avLst/>
                </a:prstGeom>
                <a:ln w="3175">
                  <a:solidFill>
                    <a:prstClr val="ltGray"/>
                  </a:solidFill>
                </a:ln>
              </p:spPr>
            </p:pic>
            <p:pic>
              <p:nvPicPr>
                <p:cNvPr id="4" name="Picture 4">
                  <a:hlinkClick r:id="rId1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725279" y="1200265"/>
                  <a:ext cx="2327088" cy="1308987"/>
                </a:xfrm>
                <a:prstGeom prst="rect">
                  <a:avLst/>
                </a:prstGeom>
                <a:ln w="3175">
                  <a:solidFill>
                    <a:prstClr val="ltGray"/>
                  </a:solidFill>
                </a:ln>
              </p:spPr>
            </p:pic>
            <p:pic>
              <p:nvPicPr>
                <p:cNvPr id="5" name="Picture 5">
                  <a:hlinkClick r:id="rId2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39633" y="1200265"/>
                  <a:ext cx="2327088" cy="1308987"/>
                </a:xfrm>
                <a:prstGeom prst="rect">
                  <a:avLst/>
                </a:prstGeom>
                <a:ln w="3175">
                  <a:solidFill>
                    <a:prstClr val="ltGray"/>
                  </a:solidFill>
                </a:ln>
              </p:spPr>
            </p:pic>
            <p:pic>
              <p:nvPicPr>
                <p:cNvPr id="7" name="Picture 7">
                  <a:hlinkClick r:id="rId2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553987" y="1200265"/>
                  <a:ext cx="2327088" cy="1308987"/>
                </a:xfrm>
                <a:prstGeom prst="rect">
                  <a:avLst/>
                </a:prstGeom>
                <a:ln w="3175">
                  <a:solidFill>
                    <a:prstClr val="ltGray"/>
                  </a:solidFill>
                </a:ln>
              </p:spPr>
            </p:pic>
            <p:pic>
              <p:nvPicPr>
                <p:cNvPr id="8" name="Picture 8">
                  <a:hlinkClick r:id="rId2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310925" y="2596518"/>
                  <a:ext cx="2327088" cy="1308987"/>
                </a:xfrm>
                <a:prstGeom prst="rect">
                  <a:avLst/>
                </a:prstGeom>
                <a:ln w="3175">
                  <a:solidFill>
                    <a:prstClr val="ltGray"/>
                  </a:solidFill>
                </a:ln>
              </p:spPr>
            </p:pic>
            <p:pic>
              <p:nvPicPr>
                <p:cNvPr id="9" name="Picture 9">
                  <a:hlinkClick r:id="rId2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725279" y="2596518"/>
                  <a:ext cx="2327088" cy="1308987"/>
                </a:xfrm>
                <a:prstGeom prst="rect">
                  <a:avLst/>
                </a:prstGeom>
                <a:ln w="3175">
                  <a:solidFill>
                    <a:prstClr val="ltGray"/>
                  </a:solidFill>
                </a:ln>
              </p:spPr>
            </p:pic>
            <p:pic>
              <p:nvPicPr>
                <p:cNvPr id="10" name="Picture 10">
                  <a:hlinkClick r:id="rId2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39633" y="2596518"/>
                  <a:ext cx="2327088" cy="1308987"/>
                </a:xfrm>
                <a:prstGeom prst="rect">
                  <a:avLst/>
                </a:prstGeom>
                <a:ln w="3175">
                  <a:solidFill>
                    <a:prstClr val="ltGray"/>
                  </a:solidFill>
                </a:ln>
              </p:spPr>
            </p:pic>
            <p:pic>
              <p:nvPicPr>
                <p:cNvPr id="11" name="Picture 11">
                  <a:hlinkClick r:id="rId2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553987" y="2596518"/>
                  <a:ext cx="2327088" cy="1308987"/>
                </a:xfrm>
                <a:prstGeom prst="rect">
                  <a:avLst/>
                </a:prstGeom>
                <a:ln w="3175">
                  <a:solidFill>
                    <a:prstClr val="ltGray"/>
                  </a:solidFill>
                </a:ln>
              </p:spPr>
            </p:pic>
            <p:pic>
              <p:nvPicPr>
                <p:cNvPr id="12" name="Picture 12">
                  <a:hlinkClick r:id="rId2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1310925" y="3992771"/>
                  <a:ext cx="2327088" cy="1308987"/>
                </a:xfrm>
                <a:prstGeom prst="rect">
                  <a:avLst/>
                </a:prstGeom>
                <a:ln w="3175">
                  <a:solidFill>
                    <a:prstClr val="ltGray"/>
                  </a:solidFill>
                </a:ln>
              </p:spPr>
            </p:pic>
            <p:pic>
              <p:nvPicPr>
                <p:cNvPr id="13" name="Picture 13">
                  <a:hlinkClick r:id="rId2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3725279" y="3992771"/>
                  <a:ext cx="2327088" cy="1308987"/>
                </a:xfrm>
                <a:prstGeom prst="rect">
                  <a:avLst/>
                </a:prstGeom>
                <a:ln w="3175">
                  <a:solidFill>
                    <a:prstClr val="ltGray"/>
                  </a:solidFill>
                </a:ln>
              </p:spPr>
            </p:pic>
            <p:pic>
              <p:nvPicPr>
                <p:cNvPr id="14" name="Picture 14">
                  <a:hlinkClick r:id="rId2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39633" y="3992771"/>
                  <a:ext cx="2327088" cy="1308987"/>
                </a:xfrm>
                <a:prstGeom prst="rect">
                  <a:avLst/>
                </a:prstGeom>
                <a:ln w="3175">
                  <a:solidFill>
                    <a:prstClr val="ltGray"/>
                  </a:solidFill>
                </a:ln>
              </p:spPr>
            </p:pic>
            <p:pic>
              <p:nvPicPr>
                <p:cNvPr id="15" name="Picture 15">
                  <a:hlinkClick r:id="rId2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8553987" y="3992771"/>
                  <a:ext cx="2327088" cy="1308987"/>
                </a:xfrm>
                <a:prstGeom prst="rect">
                  <a:avLst/>
                </a:prstGeom>
                <a:ln w="3175">
                  <a:solidFill>
                    <a:prstClr val="ltGray"/>
                  </a:solidFill>
                </a:ln>
              </p:spPr>
            </p:pic>
            <p:pic>
              <p:nvPicPr>
                <p:cNvPr id="16" name="Picture 16">
                  <a:hlinkClick r:id="rId3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1310925" y="5389024"/>
                  <a:ext cx="2327088" cy="1308987"/>
                </a:xfrm>
                <a:prstGeom prst="rect">
                  <a:avLst/>
                </a:prstGeom>
                <a:ln w="3175">
                  <a:solidFill>
                    <a:prstClr val="ltGray"/>
                  </a:solidFill>
                </a:ln>
              </p:spPr>
            </p:pic>
            <p:pic>
              <p:nvPicPr>
                <p:cNvPr id="17" name="Picture 17">
                  <a:hlinkClick r:id="rId3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3725279" y="5389024"/>
                  <a:ext cx="2327088" cy="1308987"/>
                </a:xfrm>
                <a:prstGeom prst="rect">
                  <a:avLst/>
                </a:prstGeom>
                <a:ln w="3175">
                  <a:solidFill>
                    <a:prstClr val="ltGray"/>
                  </a:solidFill>
                </a:ln>
              </p:spPr>
            </p:pic>
            <p:pic>
              <p:nvPicPr>
                <p:cNvPr id="18" name="Picture 18">
                  <a:hlinkClick r:id="rId3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139633" y="5389024"/>
                  <a:ext cx="2327088" cy="1308987"/>
                </a:xfrm>
                <a:prstGeom prst="rect">
                  <a:avLst/>
                </a:prstGeom>
                <a:ln w="3175">
                  <a:solidFill>
                    <a:prstClr val="ltGray"/>
                  </a:solidFill>
                </a:ln>
              </p:spPr>
            </p:pic>
            <p:pic>
              <p:nvPicPr>
                <p:cNvPr id="19" name="Picture 19">
                  <a:hlinkClick r:id="rId3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8553987" y="5389024"/>
                  <a:ext cx="2327088" cy="1308987"/>
                </a:xfrm>
                <a:prstGeom prst="rect">
                  <a:avLst/>
                </a:prstGeom>
                <a:ln w="3175">
                  <a:solidFill>
                    <a:prstClr val="ltGray"/>
                  </a:solidFill>
                </a:ln>
              </p:spPr>
            </p:pic>
          </p:grpSp>
        </mc:Fallback>
      </mc:AlternateContent>
    </p:spTree>
    <p:extLst>
      <p:ext uri="{BB962C8B-B14F-4D97-AF65-F5344CB8AC3E}">
        <p14:creationId xmlns:p14="http://schemas.microsoft.com/office/powerpoint/2010/main" val="93640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8E312-7610-4FC8-8008-6DB177117948}"/>
              </a:ext>
            </a:extLst>
          </p:cNvPr>
          <p:cNvSpPr>
            <a:spLocks noGrp="1"/>
          </p:cNvSpPr>
          <p:nvPr>
            <p:ph type="ctrTitle"/>
          </p:nvPr>
        </p:nvSpPr>
        <p:spPr>
          <a:xfrm>
            <a:off x="838200" y="693995"/>
            <a:ext cx="10515600" cy="2387600"/>
          </a:xfrm>
        </p:spPr>
        <p:txBody>
          <a:bodyPr>
            <a:normAutofit/>
          </a:bodyPr>
          <a:lstStyle/>
          <a:p>
            <a:r>
              <a:rPr lang="en-US" dirty="0"/>
              <a:t>Milestone I Presentation</a:t>
            </a:r>
            <a:endParaRPr lang="en-CA" dirty="0"/>
          </a:p>
        </p:txBody>
      </p:sp>
      <p:sp>
        <p:nvSpPr>
          <p:cNvPr id="3" name="Subtitle 2">
            <a:extLst>
              <a:ext uri="{FF2B5EF4-FFF2-40B4-BE49-F238E27FC236}">
                <a16:creationId xmlns:a16="http://schemas.microsoft.com/office/drawing/2014/main" id="{F499CF27-1C61-4794-9E2B-BF737D925AFC}"/>
              </a:ext>
            </a:extLst>
          </p:cNvPr>
          <p:cNvSpPr>
            <a:spLocks noGrp="1"/>
          </p:cNvSpPr>
          <p:nvPr>
            <p:ph type="subTitle" idx="1"/>
          </p:nvPr>
        </p:nvSpPr>
        <p:spPr>
          <a:xfrm>
            <a:off x="838200" y="3173670"/>
            <a:ext cx="10515600" cy="1208855"/>
          </a:xfrm>
        </p:spPr>
        <p:txBody>
          <a:bodyPr/>
          <a:lstStyle/>
          <a:p>
            <a:r>
              <a:rPr lang="en-US" dirty="0"/>
              <a:t>FPGA for Machine Learning on a Drone</a:t>
            </a:r>
            <a:endParaRPr lang="en-CA" dirty="0"/>
          </a:p>
        </p:txBody>
      </p:sp>
      <mc:AlternateContent xmlns:mc="http://schemas.openxmlformats.org/markup-compatibility/2006" xmlns:am3d="http://schemas.microsoft.com/office/drawing/2017/model3d">
        <mc:Choice Requires="am3d">
          <p:graphicFrame>
            <p:nvGraphicFramePr>
              <p:cNvPr id="6" name="3D Model 5" descr="Video Drone">
                <a:extLst>
                  <a:ext uri="{FF2B5EF4-FFF2-40B4-BE49-F238E27FC236}">
                    <a16:creationId xmlns:a16="http://schemas.microsoft.com/office/drawing/2014/main" id="{6677E8EE-6146-46EA-8085-6E19A18E5912}"/>
                  </a:ext>
                </a:extLst>
              </p:cNvPr>
              <p:cNvGraphicFramePr>
                <a:graphicFrameLocks noChangeAspect="1"/>
              </p:cNvGraphicFramePr>
              <p:nvPr>
                <p:extLst>
                  <p:ext uri="{D42A27DB-BD31-4B8C-83A1-F6EECF244321}">
                    <p14:modId xmlns:p14="http://schemas.microsoft.com/office/powerpoint/2010/main" val="428277283"/>
                  </p:ext>
                </p:extLst>
              </p:nvPr>
            </p:nvGraphicFramePr>
            <p:xfrm>
              <a:off x="8396100" y="4777407"/>
              <a:ext cx="2995546" cy="1131652"/>
            </p:xfrm>
            <a:graphic>
              <a:graphicData uri="http://schemas.microsoft.com/office/drawing/2017/model3d">
                <am3d:model3d r:embed="rId2">
                  <am3d:spPr>
                    <a:xfrm>
                      <a:off x="0" y="0"/>
                      <a:ext cx="2995546" cy="1131652"/>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m3d:postTrans dx="0" dy="0" dz="0"/>
                  </am3d:trans>
                  <am3d:raster rName="Office3DRenderer" rVer="16.0.8326">
                    <am3d:blip r:embed="rId3"/>
                  </am3d:raster>
                  <am3d:objViewport viewportSz="42698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Video Drone">
                <a:extLst>
                  <a:ext uri="{FF2B5EF4-FFF2-40B4-BE49-F238E27FC236}">
                    <a16:creationId xmlns:a16="http://schemas.microsoft.com/office/drawing/2014/main" id="{6677E8EE-6146-46EA-8085-6E19A18E5912}"/>
                  </a:ext>
                </a:extLst>
              </p:cNvPr>
              <p:cNvPicPr>
                <a:picLocks noGrp="1" noRot="1" noChangeAspect="1" noMove="1" noResize="1" noEditPoints="1" noAdjustHandles="1" noChangeArrowheads="1" noChangeShapeType="1" noCrop="1"/>
              </p:cNvPicPr>
              <p:nvPr/>
            </p:nvPicPr>
            <p:blipFill>
              <a:blip r:embed="rId4"/>
              <a:stretch>
                <a:fillRect/>
              </a:stretch>
            </p:blipFill>
            <p:spPr>
              <a:xfrm>
                <a:off x="8396100" y="4777407"/>
                <a:ext cx="2995546" cy="1131652"/>
              </a:xfrm>
              <a:prstGeom prst="rect">
                <a:avLst/>
              </a:prstGeom>
            </p:spPr>
          </p:pic>
        </mc:Fallback>
      </mc:AlternateContent>
    </p:spTree>
    <p:extLst>
      <p:ext uri="{BB962C8B-B14F-4D97-AF65-F5344CB8AC3E}">
        <p14:creationId xmlns:p14="http://schemas.microsoft.com/office/powerpoint/2010/main" val="2667213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2859376" y="1997839"/>
            <a:ext cx="5032147" cy="2862322"/>
          </a:xfrm>
          <a:prstGeom prst="rect">
            <a:avLst/>
          </a:prstGeom>
          <a:noFill/>
        </p:spPr>
        <p:txBody>
          <a:bodyPr wrap="none" rtlCol="0">
            <a:spAutoFit/>
          </a:bodyPr>
          <a:lstStyle/>
          <a:p>
            <a:r>
              <a:rPr lang="en-US" sz="18000" dirty="0">
                <a:latin typeface="+mj-lt"/>
              </a:rPr>
              <a:t>Why</a:t>
            </a:r>
            <a:endParaRPr lang="en-CA" sz="18000" dirty="0">
              <a:latin typeface="+mj-lt"/>
            </a:endParaRPr>
          </a:p>
        </p:txBody>
      </p:sp>
      <p:sp>
        <p:nvSpPr>
          <p:cNvPr id="8" name="Rectangle 7">
            <a:extLst>
              <a:ext uri="{FF2B5EF4-FFF2-40B4-BE49-F238E27FC236}">
                <a16:creationId xmlns:a16="http://schemas.microsoft.com/office/drawing/2014/main" id="{42D25D3B-CF8A-415C-A795-BB62C1D3CF30}"/>
              </a:ext>
            </a:extLst>
          </p:cNvPr>
          <p:cNvSpPr/>
          <p:nvPr/>
        </p:nvSpPr>
        <p:spPr>
          <a:xfrm>
            <a:off x="7706858" y="3057019"/>
            <a:ext cx="1625766" cy="2862322"/>
          </a:xfrm>
          <a:prstGeom prst="rect">
            <a:avLst/>
          </a:prstGeom>
        </p:spPr>
        <p:txBody>
          <a:bodyPr wrap="none">
            <a:spAutoFit/>
          </a:bodyPr>
          <a:lstStyle/>
          <a:p>
            <a:r>
              <a:rPr lang="en-US" sz="18000" dirty="0">
                <a:latin typeface="+mj-lt"/>
              </a:rPr>
              <a:t>?</a:t>
            </a:r>
            <a:endParaRPr lang="en-CA" sz="18000" dirty="0">
              <a:latin typeface="+mj-lt"/>
            </a:endParaRPr>
          </a:p>
        </p:txBody>
      </p:sp>
    </p:spTree>
    <p:extLst>
      <p:ext uri="{BB962C8B-B14F-4D97-AF65-F5344CB8AC3E}">
        <p14:creationId xmlns:p14="http://schemas.microsoft.com/office/powerpoint/2010/main" val="34729668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accel="50000" decel="50000" fill="hold" grpId="0" nodeType="withEffect">
                                  <p:stCondLst>
                                    <p:cond delay="0"/>
                                  </p:stCondLst>
                                  <p:childTnLst>
                                    <p:animMotion origin="layout" path="M 1.875E-6 1.85185E-6 L 1.875E-6 -0.1544 " pathEditMode="relative" rAng="0" ptsTypes="AA">
                                      <p:cBhvr>
                                        <p:cTn id="9" dur="1000" fill="hold"/>
                                        <p:tgtEl>
                                          <p:spTgt spid="8"/>
                                        </p:tgtEl>
                                        <p:attrNameLst>
                                          <p:attrName>ppt_x</p:attrName>
                                          <p:attrName>ppt_y</p:attrName>
                                        </p:attrNameLst>
                                      </p:cBhvr>
                                      <p:rCtr x="0" y="-7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p:txBody>
          <a:bodyPr/>
          <a:lstStyle/>
          <a:p>
            <a:r>
              <a:rPr lang="en-US" dirty="0"/>
              <a:t>Context &amp; Purpose</a:t>
            </a:r>
            <a:endParaRPr lang="en-CA" dirty="0"/>
          </a:p>
        </p:txBody>
      </p:sp>
      <p:sp>
        <p:nvSpPr>
          <p:cNvPr id="10" name="Content Placeholder 9">
            <a:extLst>
              <a:ext uri="{FF2B5EF4-FFF2-40B4-BE49-F238E27FC236}">
                <a16:creationId xmlns:a16="http://schemas.microsoft.com/office/drawing/2014/main" id="{DA5A286D-9EDA-4C6C-9730-A4493C356C58}"/>
              </a:ext>
            </a:extLst>
          </p:cNvPr>
          <p:cNvSpPr>
            <a:spLocks noGrp="1"/>
          </p:cNvSpPr>
          <p:nvPr>
            <p:ph idx="1"/>
          </p:nvPr>
        </p:nvSpPr>
        <p:spPr/>
        <p:txBody>
          <a:bodyPr/>
          <a:lstStyle/>
          <a:p>
            <a:pPr marL="0" indent="0">
              <a:lnSpc>
                <a:spcPct val="150000"/>
              </a:lnSpc>
              <a:buNone/>
            </a:pPr>
            <a:r>
              <a:rPr lang="en-US" dirty="0"/>
              <a:t>Increasing </a:t>
            </a:r>
            <a:r>
              <a:rPr lang="en-US" i="1" dirty="0">
                <a:latin typeface="+mj-lt"/>
              </a:rPr>
              <a:t>machine learning</a:t>
            </a:r>
            <a:r>
              <a:rPr lang="en-US" dirty="0">
                <a:latin typeface="+mj-lt"/>
              </a:rPr>
              <a:t> </a:t>
            </a:r>
            <a:r>
              <a:rPr lang="en-US" dirty="0"/>
              <a:t>and </a:t>
            </a:r>
            <a:r>
              <a:rPr lang="en-US" i="1" dirty="0">
                <a:latin typeface="+mj-lt"/>
              </a:rPr>
              <a:t>drone</a:t>
            </a:r>
            <a:r>
              <a:rPr lang="en-US" dirty="0"/>
              <a:t> applications</a:t>
            </a:r>
          </a:p>
          <a:p>
            <a:pPr marL="0" indent="0">
              <a:lnSpc>
                <a:spcPct val="150000"/>
              </a:lnSpc>
              <a:buNone/>
            </a:pPr>
            <a:r>
              <a:rPr lang="en-US" dirty="0"/>
              <a:t>No existing combination of FPGA + ML + drone on the market</a:t>
            </a:r>
          </a:p>
          <a:p>
            <a:pPr marL="0" indent="0">
              <a:lnSpc>
                <a:spcPct val="150000"/>
              </a:lnSpc>
              <a:buNone/>
            </a:pPr>
            <a:endParaRPr lang="en-CA" dirty="0"/>
          </a:p>
        </p:txBody>
      </p:sp>
      <p:sp>
        <p:nvSpPr>
          <p:cNvPr id="3" name="Date Placeholder 2">
            <a:extLst>
              <a:ext uri="{FF2B5EF4-FFF2-40B4-BE49-F238E27FC236}">
                <a16:creationId xmlns:a16="http://schemas.microsoft.com/office/drawing/2014/main" id="{7B353B95-E5F1-42F5-87A5-2D88ED6075C0}"/>
              </a:ext>
            </a:extLst>
          </p:cNvPr>
          <p:cNvSpPr>
            <a:spLocks noGrp="1"/>
          </p:cNvSpPr>
          <p:nvPr>
            <p:ph type="dt" sz="half" idx="10"/>
          </p:nvPr>
        </p:nvSpPr>
        <p:spPr>
          <a:xfrm>
            <a:off x="838200" y="6356350"/>
            <a:ext cx="2743200" cy="365125"/>
          </a:xfrm>
        </p:spPr>
        <p:txBody>
          <a:bodyPr/>
          <a:lstStyle/>
          <a:p>
            <a:fld id="{05D240BC-8E9A-47A8-B633-7DAD710A1D45}" type="datetime1">
              <a:rPr lang="en-CA" smtClean="0"/>
              <a:t>2019-10-17</a:t>
            </a:fld>
            <a:endParaRPr lang="en-CA"/>
          </a:p>
        </p:txBody>
      </p:sp>
      <p:sp>
        <p:nvSpPr>
          <p:cNvPr id="4" name="Footer Placeholder 3">
            <a:extLst>
              <a:ext uri="{FF2B5EF4-FFF2-40B4-BE49-F238E27FC236}">
                <a16:creationId xmlns:a16="http://schemas.microsoft.com/office/drawing/2014/main" id="{171B9418-0CF6-41C7-B0E5-13D1E2D92C2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DA81E76-F737-4F1E-83FF-7DF2ECC5592B}"/>
              </a:ext>
            </a:extLst>
          </p:cNvPr>
          <p:cNvSpPr>
            <a:spLocks noGrp="1"/>
          </p:cNvSpPr>
          <p:nvPr>
            <p:ph type="sldNum" sz="quarter" idx="12"/>
          </p:nvPr>
        </p:nvSpPr>
        <p:spPr/>
        <p:txBody>
          <a:bodyPr/>
          <a:lstStyle/>
          <a:p>
            <a:fld id="{5723E0EB-F49A-4D7B-AD68-96F37100A139}" type="slidenum">
              <a:rPr lang="en-CA" smtClean="0"/>
              <a:t>4</a:t>
            </a:fld>
            <a:endParaRPr lang="en-CA" dirty="0"/>
          </a:p>
        </p:txBody>
      </p:sp>
      <p:pic>
        <p:nvPicPr>
          <p:cNvPr id="15" name="Graphic 14">
            <a:extLst>
              <a:ext uri="{FF2B5EF4-FFF2-40B4-BE49-F238E27FC236}">
                <a16:creationId xmlns:a16="http://schemas.microsoft.com/office/drawing/2014/main" id="{495AB26A-528A-4C0E-8CB0-A6AA6FDA57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600" y="3960110"/>
            <a:ext cx="1657350" cy="1657350"/>
          </a:xfrm>
          <a:prstGeom prst="rect">
            <a:avLst/>
          </a:prstGeom>
        </p:spPr>
      </p:pic>
      <p:grpSp>
        <p:nvGrpSpPr>
          <p:cNvPr id="18" name="Group 17">
            <a:extLst>
              <a:ext uri="{FF2B5EF4-FFF2-40B4-BE49-F238E27FC236}">
                <a16:creationId xmlns:a16="http://schemas.microsoft.com/office/drawing/2014/main" id="{083299C2-283B-4475-8A81-C3634080350C}"/>
              </a:ext>
            </a:extLst>
          </p:cNvPr>
          <p:cNvGrpSpPr/>
          <p:nvPr/>
        </p:nvGrpSpPr>
        <p:grpSpPr>
          <a:xfrm>
            <a:off x="7710600" y="3817460"/>
            <a:ext cx="1800000" cy="1800000"/>
            <a:chOff x="2309219" y="3890963"/>
            <a:chExt cx="1800000" cy="1800000"/>
          </a:xfrm>
        </p:grpSpPr>
        <p:pic>
          <p:nvPicPr>
            <p:cNvPr id="11" name="Graphic 10" descr="Processor">
              <a:extLst>
                <a:ext uri="{FF2B5EF4-FFF2-40B4-BE49-F238E27FC236}">
                  <a16:creationId xmlns:a16="http://schemas.microsoft.com/office/drawing/2014/main" id="{FD2A43AD-2420-4EF0-BA84-4FE6E5B5CF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9219" y="3890963"/>
              <a:ext cx="1800000" cy="1800000"/>
            </a:xfrm>
            <a:prstGeom prst="rect">
              <a:avLst/>
            </a:prstGeom>
          </p:spPr>
        </p:pic>
        <p:sp>
          <p:nvSpPr>
            <p:cNvPr id="17" name="Rectangle 16">
              <a:extLst>
                <a:ext uri="{FF2B5EF4-FFF2-40B4-BE49-F238E27FC236}">
                  <a16:creationId xmlns:a16="http://schemas.microsoft.com/office/drawing/2014/main" id="{AF686115-E410-4FDD-8F63-6F0EA20F1C35}"/>
                </a:ext>
              </a:extLst>
            </p:cNvPr>
            <p:cNvSpPr/>
            <p:nvPr/>
          </p:nvSpPr>
          <p:spPr>
            <a:xfrm>
              <a:off x="2748228" y="4362449"/>
              <a:ext cx="899847" cy="865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554FF3D2-02C0-4165-B6CC-AA78A2F41FF7}"/>
                </a:ext>
              </a:extLst>
            </p:cNvPr>
            <p:cNvSpPr txBox="1"/>
            <p:nvPr/>
          </p:nvSpPr>
          <p:spPr>
            <a:xfrm>
              <a:off x="2785217" y="4606296"/>
              <a:ext cx="825867" cy="369332"/>
            </a:xfrm>
            <a:prstGeom prst="rect">
              <a:avLst/>
            </a:prstGeom>
            <a:noFill/>
          </p:spPr>
          <p:txBody>
            <a:bodyPr wrap="none" rtlCol="0">
              <a:spAutoFit/>
            </a:bodyPr>
            <a:lstStyle/>
            <a:p>
              <a:r>
                <a:rPr lang="en-US" dirty="0">
                  <a:solidFill>
                    <a:schemeClr val="bg1"/>
                  </a:solidFill>
                  <a:latin typeface="+mj-lt"/>
                </a:rPr>
                <a:t>FPGA</a:t>
              </a:r>
              <a:endParaRPr lang="en-CA" dirty="0">
                <a:solidFill>
                  <a:schemeClr val="bg1"/>
                </a:solidFill>
                <a:latin typeface="+mj-lt"/>
              </a:endParaRPr>
            </a:p>
          </p:txBody>
        </p:sp>
      </p:grpSp>
      <p:pic>
        <p:nvPicPr>
          <p:cNvPr id="20" name="Picture 19" descr="A close up of a logo&#10;&#10;Description automatically generated">
            <a:extLst>
              <a:ext uri="{FF2B5EF4-FFF2-40B4-BE49-F238E27FC236}">
                <a16:creationId xmlns:a16="http://schemas.microsoft.com/office/drawing/2014/main" id="{0EBA1B11-DEEE-418D-86C0-F1019F2633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356" y="4075567"/>
            <a:ext cx="1325563" cy="1325563"/>
          </a:xfrm>
          <a:prstGeom prst="rect">
            <a:avLst/>
          </a:prstGeom>
        </p:spPr>
      </p:pic>
    </p:spTree>
    <p:extLst>
      <p:ext uri="{BB962C8B-B14F-4D97-AF65-F5344CB8AC3E}">
        <p14:creationId xmlns:p14="http://schemas.microsoft.com/office/powerpoint/2010/main" val="2455092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300"/>
                                        <p:tgtEl>
                                          <p:spTgt spid="10">
                                            <p:txEl>
                                              <p:pRg st="0" end="0"/>
                                            </p:txEl>
                                          </p:spTgt>
                                        </p:tgtEl>
                                      </p:cBhvr>
                                    </p:animEffect>
                                  </p:childTnLst>
                                </p:cTn>
                              </p:par>
                              <p:par>
                                <p:cTn id="8" presetID="10" presetClass="entr" presetSubtype="0"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300"/>
                                        <p:tgtEl>
                                          <p:spTgt spid="10">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D494-E9F8-47A7-B86F-AFC279072127}"/>
              </a:ext>
            </a:extLst>
          </p:cNvPr>
          <p:cNvSpPr>
            <a:spLocks noGrp="1"/>
          </p:cNvSpPr>
          <p:nvPr>
            <p:ph type="title"/>
          </p:nvPr>
        </p:nvSpPr>
        <p:spPr/>
        <p:txBody>
          <a:bodyPr/>
          <a:lstStyle/>
          <a:p>
            <a:r>
              <a:rPr lang="en-US" dirty="0"/>
              <a:t>Context &amp; Purpose</a:t>
            </a:r>
            <a:endParaRPr lang="en-CA" dirty="0"/>
          </a:p>
        </p:txBody>
      </p:sp>
      <p:sp>
        <p:nvSpPr>
          <p:cNvPr id="3" name="Content Placeholder 2">
            <a:extLst>
              <a:ext uri="{FF2B5EF4-FFF2-40B4-BE49-F238E27FC236}">
                <a16:creationId xmlns:a16="http://schemas.microsoft.com/office/drawing/2014/main" id="{E173684D-E5E1-407D-B7B3-533B3300B3EB}"/>
              </a:ext>
            </a:extLst>
          </p:cNvPr>
          <p:cNvSpPr>
            <a:spLocks noGrp="1"/>
          </p:cNvSpPr>
          <p:nvPr>
            <p:ph idx="1"/>
          </p:nvPr>
        </p:nvSpPr>
        <p:spPr/>
        <p:txBody>
          <a:bodyPr>
            <a:normAutofit/>
          </a:bodyPr>
          <a:lstStyle/>
          <a:p>
            <a:r>
              <a:rPr lang="en-US" dirty="0"/>
              <a:t>Want to combine all of them → </a:t>
            </a:r>
            <a:r>
              <a:rPr lang="en-US" i="1" dirty="0">
                <a:latin typeface="+mj-lt"/>
              </a:rPr>
              <a:t>computing platform</a:t>
            </a:r>
          </a:p>
          <a:p>
            <a:pPr lvl="1"/>
            <a:r>
              <a:rPr lang="en-US" dirty="0"/>
              <a:t>Accelerate ML using FPGA</a:t>
            </a:r>
          </a:p>
          <a:p>
            <a:pPr lvl="1"/>
            <a:r>
              <a:rPr lang="en-US" dirty="0"/>
              <a:t>FPGA on deployed on the drone</a:t>
            </a:r>
          </a:p>
          <a:p>
            <a:r>
              <a:rPr lang="en-US" dirty="0"/>
              <a:t>For client’s </a:t>
            </a:r>
            <a:r>
              <a:rPr lang="en-US" dirty="0">
                <a:latin typeface="+mj-lt"/>
              </a:rPr>
              <a:t>ML research</a:t>
            </a:r>
          </a:p>
          <a:p>
            <a:r>
              <a:rPr lang="en-US" dirty="0"/>
              <a:t>Communicate with ground station</a:t>
            </a:r>
          </a:p>
          <a:p>
            <a:r>
              <a:rPr lang="en-US" dirty="0"/>
              <a:t>Detect pedestrians from above</a:t>
            </a:r>
          </a:p>
          <a:p>
            <a:endParaRPr lang="en-US" dirty="0"/>
          </a:p>
          <a:p>
            <a:endParaRPr lang="en-US" dirty="0"/>
          </a:p>
        </p:txBody>
      </p:sp>
      <p:sp>
        <p:nvSpPr>
          <p:cNvPr id="4" name="Date Placeholder 3">
            <a:extLst>
              <a:ext uri="{FF2B5EF4-FFF2-40B4-BE49-F238E27FC236}">
                <a16:creationId xmlns:a16="http://schemas.microsoft.com/office/drawing/2014/main" id="{B13B4DD5-E07D-4ABF-B70B-B181EB878F14}"/>
              </a:ext>
            </a:extLst>
          </p:cNvPr>
          <p:cNvSpPr>
            <a:spLocks noGrp="1"/>
          </p:cNvSpPr>
          <p:nvPr>
            <p:ph type="dt" sz="half" idx="10"/>
          </p:nvPr>
        </p:nvSpPr>
        <p:spPr/>
        <p:txBody>
          <a:bodyPr/>
          <a:lstStyle/>
          <a:p>
            <a:fld id="{D7CAE223-1DAC-4D8D-BA58-2072307D0FCA}" type="datetime1">
              <a:rPr lang="en-CA" smtClean="0"/>
              <a:t>2019-10-17</a:t>
            </a:fld>
            <a:endParaRPr lang="en-CA" dirty="0"/>
          </a:p>
        </p:txBody>
      </p:sp>
      <p:sp>
        <p:nvSpPr>
          <p:cNvPr id="5" name="Footer Placeholder 4">
            <a:extLst>
              <a:ext uri="{FF2B5EF4-FFF2-40B4-BE49-F238E27FC236}">
                <a16:creationId xmlns:a16="http://schemas.microsoft.com/office/drawing/2014/main" id="{E8AC8637-DF88-4AF1-98E9-6F30A7DC1D7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1184BA5-97DB-48A0-BC4C-7DB5A437AFD7}"/>
              </a:ext>
            </a:extLst>
          </p:cNvPr>
          <p:cNvSpPr>
            <a:spLocks noGrp="1"/>
          </p:cNvSpPr>
          <p:nvPr>
            <p:ph type="sldNum" sz="quarter" idx="12"/>
          </p:nvPr>
        </p:nvSpPr>
        <p:spPr/>
        <p:txBody>
          <a:bodyPr/>
          <a:lstStyle/>
          <a:p>
            <a:fld id="{5723E0EB-F49A-4D7B-AD68-96F37100A139}" type="slidenum">
              <a:rPr lang="en-CA" smtClean="0"/>
              <a:t>5</a:t>
            </a:fld>
            <a:endParaRPr lang="en-CA"/>
          </a:p>
        </p:txBody>
      </p:sp>
      <p:pic>
        <p:nvPicPr>
          <p:cNvPr id="7" name="Graphic 6">
            <a:extLst>
              <a:ext uri="{FF2B5EF4-FFF2-40B4-BE49-F238E27FC236}">
                <a16:creationId xmlns:a16="http://schemas.microsoft.com/office/drawing/2014/main" id="{64E1DA8D-CF0E-4D25-839C-32F7DD3151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7060" y="4143068"/>
            <a:ext cx="720000" cy="720000"/>
          </a:xfrm>
          <a:prstGeom prst="rect">
            <a:avLst/>
          </a:prstGeom>
        </p:spPr>
      </p:pic>
      <p:grpSp>
        <p:nvGrpSpPr>
          <p:cNvPr id="8" name="Group 7">
            <a:extLst>
              <a:ext uri="{FF2B5EF4-FFF2-40B4-BE49-F238E27FC236}">
                <a16:creationId xmlns:a16="http://schemas.microsoft.com/office/drawing/2014/main" id="{C238104D-D7F2-4AD0-956C-E7B422890AEF}"/>
              </a:ext>
            </a:extLst>
          </p:cNvPr>
          <p:cNvGrpSpPr/>
          <p:nvPr/>
        </p:nvGrpSpPr>
        <p:grpSpPr>
          <a:xfrm>
            <a:off x="8347060" y="3428784"/>
            <a:ext cx="720000" cy="720000"/>
            <a:chOff x="2309219" y="3890963"/>
            <a:chExt cx="1800000" cy="1800000"/>
          </a:xfrm>
        </p:grpSpPr>
        <p:pic>
          <p:nvPicPr>
            <p:cNvPr id="9" name="Graphic 8" descr="Processor">
              <a:extLst>
                <a:ext uri="{FF2B5EF4-FFF2-40B4-BE49-F238E27FC236}">
                  <a16:creationId xmlns:a16="http://schemas.microsoft.com/office/drawing/2014/main" id="{6349982B-6D0D-4C25-A8FD-8CDD4AF4E3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9219" y="3890963"/>
              <a:ext cx="1800000" cy="1800000"/>
            </a:xfrm>
            <a:prstGeom prst="rect">
              <a:avLst/>
            </a:prstGeom>
          </p:spPr>
        </p:pic>
        <p:sp>
          <p:nvSpPr>
            <p:cNvPr id="10" name="Rectangle 9">
              <a:extLst>
                <a:ext uri="{FF2B5EF4-FFF2-40B4-BE49-F238E27FC236}">
                  <a16:creationId xmlns:a16="http://schemas.microsoft.com/office/drawing/2014/main" id="{26A5B791-092C-4CAD-ADAE-F1EE21F91B2A}"/>
                </a:ext>
              </a:extLst>
            </p:cNvPr>
            <p:cNvSpPr/>
            <p:nvPr/>
          </p:nvSpPr>
          <p:spPr>
            <a:xfrm>
              <a:off x="2748228" y="4362449"/>
              <a:ext cx="899847" cy="865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366A2F9-2B79-49E7-A2AF-0BD300548F03}"/>
                </a:ext>
              </a:extLst>
            </p:cNvPr>
            <p:cNvSpPr txBox="1"/>
            <p:nvPr/>
          </p:nvSpPr>
          <p:spPr>
            <a:xfrm>
              <a:off x="2566566" y="4502423"/>
              <a:ext cx="1263168" cy="577080"/>
            </a:xfrm>
            <a:prstGeom prst="rect">
              <a:avLst/>
            </a:prstGeom>
            <a:noFill/>
          </p:spPr>
          <p:txBody>
            <a:bodyPr wrap="none" rtlCol="0">
              <a:spAutoFit/>
            </a:bodyPr>
            <a:lstStyle/>
            <a:p>
              <a:r>
                <a:rPr lang="en-US" sz="900" dirty="0">
                  <a:solidFill>
                    <a:schemeClr val="bg1"/>
                  </a:solidFill>
                  <a:latin typeface="+mj-lt"/>
                </a:rPr>
                <a:t>FPGA</a:t>
              </a:r>
              <a:endParaRPr lang="en-CA" sz="900" dirty="0">
                <a:solidFill>
                  <a:schemeClr val="bg1"/>
                </a:solidFill>
                <a:latin typeface="+mj-lt"/>
              </a:endParaRPr>
            </a:p>
          </p:txBody>
        </p:sp>
      </p:grpSp>
      <p:pic>
        <p:nvPicPr>
          <p:cNvPr id="12" name="Picture 11" descr="A close up of a logo&#10;&#10;Description automatically generated">
            <a:extLst>
              <a:ext uri="{FF2B5EF4-FFF2-40B4-BE49-F238E27FC236}">
                <a16:creationId xmlns:a16="http://schemas.microsoft.com/office/drawing/2014/main" id="{5583C93F-B7F9-48E1-80EF-B40B0C89C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1705" y="3358931"/>
            <a:ext cx="720000" cy="720000"/>
          </a:xfrm>
          <a:prstGeom prst="rect">
            <a:avLst/>
          </a:prstGeom>
        </p:spPr>
      </p:pic>
      <p:sp>
        <p:nvSpPr>
          <p:cNvPr id="13" name="Oval 12">
            <a:extLst>
              <a:ext uri="{FF2B5EF4-FFF2-40B4-BE49-F238E27FC236}">
                <a16:creationId xmlns:a16="http://schemas.microsoft.com/office/drawing/2014/main" id="{7DBA5168-EB09-4BA1-8CAC-214EBF031D95}"/>
              </a:ext>
            </a:extLst>
          </p:cNvPr>
          <p:cNvSpPr/>
          <p:nvPr/>
        </p:nvSpPr>
        <p:spPr>
          <a:xfrm>
            <a:off x="7232531" y="2895102"/>
            <a:ext cx="2137158" cy="213715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Graphic 15" descr="Cell Tower">
            <a:extLst>
              <a:ext uri="{FF2B5EF4-FFF2-40B4-BE49-F238E27FC236}">
                <a16:creationId xmlns:a16="http://schemas.microsoft.com/office/drawing/2014/main" id="{F8DD4D26-8AD9-4638-805B-19D9FB0FD2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24010" y="5070265"/>
            <a:ext cx="914400" cy="914400"/>
          </a:xfrm>
          <a:prstGeom prst="rect">
            <a:avLst/>
          </a:prstGeom>
        </p:spPr>
      </p:pic>
      <p:grpSp>
        <p:nvGrpSpPr>
          <p:cNvPr id="28" name="Group 27">
            <a:extLst>
              <a:ext uri="{FF2B5EF4-FFF2-40B4-BE49-F238E27FC236}">
                <a16:creationId xmlns:a16="http://schemas.microsoft.com/office/drawing/2014/main" id="{69FA9971-2B16-45C7-B476-C2DFFD9A1A8D}"/>
              </a:ext>
            </a:extLst>
          </p:cNvPr>
          <p:cNvGrpSpPr/>
          <p:nvPr/>
        </p:nvGrpSpPr>
        <p:grpSpPr>
          <a:xfrm rot="18325686">
            <a:off x="9577546" y="4512139"/>
            <a:ext cx="338607" cy="881294"/>
            <a:chOff x="9301777" y="3326690"/>
            <a:chExt cx="301593" cy="1182964"/>
          </a:xfrm>
        </p:grpSpPr>
        <p:cxnSp>
          <p:nvCxnSpPr>
            <p:cNvPr id="20" name="Straight Arrow Connector 19">
              <a:extLst>
                <a:ext uri="{FF2B5EF4-FFF2-40B4-BE49-F238E27FC236}">
                  <a16:creationId xmlns:a16="http://schemas.microsoft.com/office/drawing/2014/main" id="{7A422D33-D0BA-4CE4-899A-37D67CEE5299}"/>
                </a:ext>
              </a:extLst>
            </p:cNvPr>
            <p:cNvCxnSpPr>
              <a:cxnSpLocks/>
            </p:cNvCxnSpPr>
            <p:nvPr/>
          </p:nvCxnSpPr>
          <p:spPr>
            <a:xfrm flipV="1">
              <a:off x="9301777" y="3326690"/>
              <a:ext cx="0" cy="1182964"/>
            </a:xfrm>
            <a:prstGeom prst="straightConnector1">
              <a:avLst/>
            </a:prstGeom>
            <a:ln w="762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8D930AE-C210-4F34-A33E-51C72F8FD4C8}"/>
                </a:ext>
              </a:extLst>
            </p:cNvPr>
            <p:cNvCxnSpPr>
              <a:cxnSpLocks/>
            </p:cNvCxnSpPr>
            <p:nvPr/>
          </p:nvCxnSpPr>
          <p:spPr>
            <a:xfrm>
              <a:off x="9603370" y="3326690"/>
              <a:ext cx="0" cy="1182964"/>
            </a:xfrm>
            <a:prstGeom prst="straightConnector1">
              <a:avLst/>
            </a:prstGeom>
            <a:ln w="762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741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3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3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3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3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3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3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group of people walking down a street&#10;&#10;Description automatically generated">
            <a:extLst>
              <a:ext uri="{FF2B5EF4-FFF2-40B4-BE49-F238E27FC236}">
                <a16:creationId xmlns:a16="http://schemas.microsoft.com/office/drawing/2014/main" id="{4453C282-0EDA-43D7-A223-A5D010FD343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666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C077B826-3737-4E9B-A165-85BE99C41E28}"/>
              </a:ext>
            </a:extLst>
          </p:cNvPr>
          <p:cNvSpPr/>
          <p:nvPr/>
        </p:nvSpPr>
        <p:spPr>
          <a:xfrm>
            <a:off x="1790434" y="3683178"/>
            <a:ext cx="607468" cy="1240514"/>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FCEE75CA-14AC-4A67-AA34-4798C56D6BAF}"/>
              </a:ext>
            </a:extLst>
          </p:cNvPr>
          <p:cNvSpPr/>
          <p:nvPr/>
        </p:nvSpPr>
        <p:spPr>
          <a:xfrm>
            <a:off x="4188316" y="2786362"/>
            <a:ext cx="607468"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FECB495D-3288-4E38-A88A-0A9BB1296D8C}"/>
              </a:ext>
            </a:extLst>
          </p:cNvPr>
          <p:cNvSpPr/>
          <p:nvPr/>
        </p:nvSpPr>
        <p:spPr>
          <a:xfrm>
            <a:off x="4853353" y="2722952"/>
            <a:ext cx="459331"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58D1B363-64DC-4228-8AF9-2B39C77ED710}"/>
              </a:ext>
            </a:extLst>
          </p:cNvPr>
          <p:cNvSpPr/>
          <p:nvPr/>
        </p:nvSpPr>
        <p:spPr>
          <a:xfrm>
            <a:off x="914399" y="703385"/>
            <a:ext cx="446543" cy="1022038"/>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8FDA2A1F-1619-4550-BF54-9ABCDD40E096}"/>
              </a:ext>
            </a:extLst>
          </p:cNvPr>
          <p:cNvSpPr/>
          <p:nvPr/>
        </p:nvSpPr>
        <p:spPr>
          <a:xfrm>
            <a:off x="5619617" y="6041648"/>
            <a:ext cx="607468"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A3152564-E98D-4C60-8792-237304B3BB6A}"/>
              </a:ext>
            </a:extLst>
          </p:cNvPr>
          <p:cNvSpPr/>
          <p:nvPr/>
        </p:nvSpPr>
        <p:spPr>
          <a:xfrm>
            <a:off x="6924076" y="5990492"/>
            <a:ext cx="607468"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199FC71E-E31C-4961-AF8A-E1D3A8BC2EA3}"/>
              </a:ext>
            </a:extLst>
          </p:cNvPr>
          <p:cNvSpPr/>
          <p:nvPr/>
        </p:nvSpPr>
        <p:spPr>
          <a:xfrm>
            <a:off x="9182365" y="2455452"/>
            <a:ext cx="536065" cy="118296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251918C-13F4-4F72-9612-8B229461C7BA}"/>
              </a:ext>
            </a:extLst>
          </p:cNvPr>
          <p:cNvSpPr/>
          <p:nvPr/>
        </p:nvSpPr>
        <p:spPr>
          <a:xfrm>
            <a:off x="10178828" y="191832"/>
            <a:ext cx="634111" cy="964490"/>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395D3FC-CDA3-448A-8AFE-84BB15515E04}"/>
              </a:ext>
            </a:extLst>
          </p:cNvPr>
          <p:cNvSpPr/>
          <p:nvPr/>
        </p:nvSpPr>
        <p:spPr>
          <a:xfrm>
            <a:off x="9974206" y="4281054"/>
            <a:ext cx="774789" cy="1285275"/>
          </a:xfrm>
          <a:prstGeom prst="rect">
            <a:avLst/>
          </a:prstGeom>
          <a:noFill/>
          <a:ln w="38100">
            <a:solidFill>
              <a:srgbClr val="1FF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82B20A7F-CD30-4BA6-A2A4-3DD30547BFBF}"/>
              </a:ext>
            </a:extLst>
          </p:cNvPr>
          <p:cNvSpPr txBox="1"/>
          <p:nvPr/>
        </p:nvSpPr>
        <p:spPr>
          <a:xfrm>
            <a:off x="1334986" y="674077"/>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detecton_04</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0.95</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0.16</a:t>
            </a:r>
            <a:endParaRPr lang="en-CA" sz="1000" dirty="0">
              <a:solidFill>
                <a:schemeClr val="tx1">
                  <a:lumMod val="95000"/>
                  <a:lumOff val="5000"/>
                </a:schemeClr>
              </a:solidFill>
              <a:latin typeface="Suisse Int'l Mono Bold" panose="020B0809000000000000" pitchFamily="49" charset="0"/>
            </a:endParaRPr>
          </a:p>
        </p:txBody>
      </p:sp>
      <p:sp>
        <p:nvSpPr>
          <p:cNvPr id="19" name="TextBox 18">
            <a:extLst>
              <a:ext uri="{FF2B5EF4-FFF2-40B4-BE49-F238E27FC236}">
                <a16:creationId xmlns:a16="http://schemas.microsoft.com/office/drawing/2014/main" id="{C5D27A34-AE3B-4414-8A86-04E39569E6C3}"/>
              </a:ext>
            </a:extLst>
          </p:cNvPr>
          <p:cNvSpPr txBox="1"/>
          <p:nvPr/>
        </p:nvSpPr>
        <p:spPr>
          <a:xfrm>
            <a:off x="2379783" y="3638417"/>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detecton_02</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0.99</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0.11</a:t>
            </a:r>
            <a:endParaRPr lang="en-CA" sz="1000" dirty="0">
              <a:solidFill>
                <a:schemeClr val="tx1">
                  <a:lumMod val="95000"/>
                  <a:lumOff val="5000"/>
                </a:schemeClr>
              </a:solidFill>
              <a:latin typeface="Suisse Int'l Mono Bold" panose="020B0809000000000000" pitchFamily="49" charset="0"/>
            </a:endParaRPr>
          </a:p>
        </p:txBody>
      </p:sp>
      <p:sp>
        <p:nvSpPr>
          <p:cNvPr id="20" name="TextBox 19">
            <a:extLst>
              <a:ext uri="{FF2B5EF4-FFF2-40B4-BE49-F238E27FC236}">
                <a16:creationId xmlns:a16="http://schemas.microsoft.com/office/drawing/2014/main" id="{9AAAFD00-CC12-468A-9CBF-D5D340D88160}"/>
              </a:ext>
            </a:extLst>
          </p:cNvPr>
          <p:cNvSpPr txBox="1"/>
          <p:nvPr/>
        </p:nvSpPr>
        <p:spPr>
          <a:xfrm>
            <a:off x="5284034" y="2669940"/>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detecton_03</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0.88</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0.06</a:t>
            </a:r>
            <a:endParaRPr lang="en-CA" sz="1000" dirty="0">
              <a:solidFill>
                <a:schemeClr val="tx1">
                  <a:lumMod val="95000"/>
                  <a:lumOff val="5000"/>
                </a:schemeClr>
              </a:solidFill>
              <a:latin typeface="Suisse Int'l Mono Bold" panose="020B0809000000000000" pitchFamily="49" charset="0"/>
            </a:endParaRPr>
          </a:p>
        </p:txBody>
      </p:sp>
      <p:sp>
        <p:nvSpPr>
          <p:cNvPr id="21" name="TextBox 20">
            <a:extLst>
              <a:ext uri="{FF2B5EF4-FFF2-40B4-BE49-F238E27FC236}">
                <a16:creationId xmlns:a16="http://schemas.microsoft.com/office/drawing/2014/main" id="{3B070402-C25B-452B-BB61-25ECDCFDA075}"/>
              </a:ext>
            </a:extLst>
          </p:cNvPr>
          <p:cNvSpPr txBox="1"/>
          <p:nvPr/>
        </p:nvSpPr>
        <p:spPr>
          <a:xfrm>
            <a:off x="4764632" y="2722952"/>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detecton_06</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 1</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0.09</a:t>
            </a:r>
            <a:endParaRPr lang="en-CA" sz="1000" dirty="0">
              <a:solidFill>
                <a:schemeClr val="tx1">
                  <a:lumMod val="95000"/>
                  <a:lumOff val="5000"/>
                </a:schemeClr>
              </a:solidFill>
              <a:latin typeface="Suisse Int'l Mono Bold" panose="020B0809000000000000" pitchFamily="49" charset="0"/>
            </a:endParaRPr>
          </a:p>
        </p:txBody>
      </p:sp>
      <p:sp>
        <p:nvSpPr>
          <p:cNvPr id="22" name="TextBox 21">
            <a:extLst>
              <a:ext uri="{FF2B5EF4-FFF2-40B4-BE49-F238E27FC236}">
                <a16:creationId xmlns:a16="http://schemas.microsoft.com/office/drawing/2014/main" id="{C4BA3905-0B0D-4C6C-89E7-26CF72E94FE5}"/>
              </a:ext>
            </a:extLst>
          </p:cNvPr>
          <p:cNvSpPr txBox="1"/>
          <p:nvPr/>
        </p:nvSpPr>
        <p:spPr>
          <a:xfrm>
            <a:off x="7469353" y="5990492"/>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detecton_16</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0.65</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0.23</a:t>
            </a:r>
            <a:endParaRPr lang="en-CA" sz="1000" dirty="0">
              <a:solidFill>
                <a:schemeClr val="tx1">
                  <a:lumMod val="95000"/>
                  <a:lumOff val="5000"/>
                </a:schemeClr>
              </a:solidFill>
              <a:latin typeface="Suisse Int'l Mono Bold" panose="020B0809000000000000" pitchFamily="49" charset="0"/>
            </a:endParaRPr>
          </a:p>
        </p:txBody>
      </p:sp>
      <p:sp>
        <p:nvSpPr>
          <p:cNvPr id="23" name="TextBox 22">
            <a:extLst>
              <a:ext uri="{FF2B5EF4-FFF2-40B4-BE49-F238E27FC236}">
                <a16:creationId xmlns:a16="http://schemas.microsoft.com/office/drawing/2014/main" id="{E800E1A8-74DB-4A0B-B021-69DC781AB664}"/>
              </a:ext>
            </a:extLst>
          </p:cNvPr>
          <p:cNvSpPr txBox="1"/>
          <p:nvPr/>
        </p:nvSpPr>
        <p:spPr>
          <a:xfrm>
            <a:off x="6164894" y="5995125"/>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detecton_17</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0.57</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0.21</a:t>
            </a:r>
            <a:endParaRPr lang="en-CA" sz="1000" dirty="0">
              <a:solidFill>
                <a:schemeClr val="tx1">
                  <a:lumMod val="95000"/>
                  <a:lumOff val="5000"/>
                </a:schemeClr>
              </a:solidFill>
              <a:latin typeface="Suisse Int'l Mono Bold" panose="020B0809000000000000" pitchFamily="49" charset="0"/>
            </a:endParaRPr>
          </a:p>
        </p:txBody>
      </p:sp>
      <p:sp>
        <p:nvSpPr>
          <p:cNvPr id="24" name="TextBox 23">
            <a:extLst>
              <a:ext uri="{FF2B5EF4-FFF2-40B4-BE49-F238E27FC236}">
                <a16:creationId xmlns:a16="http://schemas.microsoft.com/office/drawing/2014/main" id="{65A55368-5425-4F1A-A91C-B21C1F39C02F}"/>
              </a:ext>
            </a:extLst>
          </p:cNvPr>
          <p:cNvSpPr txBox="1"/>
          <p:nvPr/>
        </p:nvSpPr>
        <p:spPr>
          <a:xfrm>
            <a:off x="10711316" y="4281054"/>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detecton_01</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0.99</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0.06</a:t>
            </a:r>
            <a:endParaRPr lang="en-CA" sz="1000" dirty="0">
              <a:solidFill>
                <a:schemeClr val="tx1">
                  <a:lumMod val="95000"/>
                  <a:lumOff val="5000"/>
                </a:schemeClr>
              </a:solidFill>
              <a:latin typeface="Suisse Int'l Mono Bold" panose="020B0809000000000000" pitchFamily="49" charset="0"/>
            </a:endParaRPr>
          </a:p>
        </p:txBody>
      </p:sp>
      <p:sp>
        <p:nvSpPr>
          <p:cNvPr id="25" name="TextBox 24">
            <a:extLst>
              <a:ext uri="{FF2B5EF4-FFF2-40B4-BE49-F238E27FC236}">
                <a16:creationId xmlns:a16="http://schemas.microsoft.com/office/drawing/2014/main" id="{17B0A7BF-EBE1-40C6-9B3F-2CF65AB1B5AC}"/>
              </a:ext>
            </a:extLst>
          </p:cNvPr>
          <p:cNvSpPr txBox="1"/>
          <p:nvPr/>
        </p:nvSpPr>
        <p:spPr>
          <a:xfrm>
            <a:off x="9701767" y="2429008"/>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detecton_07</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0.92</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0.11</a:t>
            </a:r>
            <a:endParaRPr lang="en-CA" sz="1000" dirty="0">
              <a:solidFill>
                <a:schemeClr val="tx1">
                  <a:lumMod val="95000"/>
                  <a:lumOff val="5000"/>
                </a:schemeClr>
              </a:solidFill>
              <a:latin typeface="Suisse Int'l Mono Bold" panose="020B0809000000000000" pitchFamily="49" charset="0"/>
            </a:endParaRPr>
          </a:p>
        </p:txBody>
      </p:sp>
      <p:sp>
        <p:nvSpPr>
          <p:cNvPr id="26" name="TextBox 25">
            <a:extLst>
              <a:ext uri="{FF2B5EF4-FFF2-40B4-BE49-F238E27FC236}">
                <a16:creationId xmlns:a16="http://schemas.microsoft.com/office/drawing/2014/main" id="{533F6584-B437-4529-8B2B-231311AD4020}"/>
              </a:ext>
            </a:extLst>
          </p:cNvPr>
          <p:cNvSpPr txBox="1"/>
          <p:nvPr/>
        </p:nvSpPr>
        <p:spPr>
          <a:xfrm>
            <a:off x="10812939" y="191832"/>
            <a:ext cx="1518364" cy="481863"/>
          </a:xfrm>
          <a:prstGeom prst="rect">
            <a:avLst/>
          </a:prstGeom>
          <a:noFill/>
        </p:spPr>
        <p:txBody>
          <a:bodyPr wrap="none" rtlCol="0">
            <a:spAutoFit/>
          </a:bodyPr>
          <a:lstStyle/>
          <a:p>
            <a:pPr>
              <a:lnSpc>
                <a:spcPts val="1000"/>
              </a:lnSpc>
            </a:pPr>
            <a:r>
              <a:rPr lang="en-US" sz="1000" dirty="0">
                <a:solidFill>
                  <a:schemeClr val="tx1">
                    <a:lumMod val="95000"/>
                    <a:lumOff val="5000"/>
                  </a:schemeClr>
                </a:solidFill>
                <a:latin typeface="Suisse Int'l Mono Bold" panose="020B0809000000000000" pitchFamily="49" charset="0"/>
              </a:rPr>
              <a:t>detecton_00</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confidence: 0.95</a:t>
            </a:r>
            <a:br>
              <a:rPr lang="en-US" sz="1000" dirty="0">
                <a:solidFill>
                  <a:schemeClr val="tx1">
                    <a:lumMod val="95000"/>
                    <a:lumOff val="5000"/>
                  </a:schemeClr>
                </a:solidFill>
                <a:latin typeface="Suisse Int'l Mono Bold" panose="020B0809000000000000" pitchFamily="49" charset="0"/>
              </a:rPr>
            </a:br>
            <a:r>
              <a:rPr lang="en-US" sz="1000" dirty="0">
                <a:solidFill>
                  <a:schemeClr val="tx1">
                    <a:lumMod val="95000"/>
                    <a:lumOff val="5000"/>
                  </a:schemeClr>
                </a:solidFill>
                <a:latin typeface="Suisse Int'l Mono Bold" panose="020B0809000000000000" pitchFamily="49" charset="0"/>
              </a:rPr>
              <a:t>err: 0.08</a:t>
            </a:r>
            <a:endParaRPr lang="en-CA" sz="1000" dirty="0">
              <a:solidFill>
                <a:schemeClr val="tx1">
                  <a:lumMod val="95000"/>
                  <a:lumOff val="5000"/>
                </a:schemeClr>
              </a:solidFill>
              <a:latin typeface="Suisse Int'l Mono Bold" panose="020B0809000000000000" pitchFamily="49" charset="0"/>
            </a:endParaRPr>
          </a:p>
        </p:txBody>
      </p:sp>
    </p:spTree>
    <p:extLst>
      <p:ext uri="{BB962C8B-B14F-4D97-AF65-F5344CB8AC3E}">
        <p14:creationId xmlns:p14="http://schemas.microsoft.com/office/powerpoint/2010/main" val="185926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1F34C-A2F0-456B-ADCE-D9CDC55C62A2}"/>
              </a:ext>
            </a:extLst>
          </p:cNvPr>
          <p:cNvSpPr txBox="1"/>
          <p:nvPr/>
        </p:nvSpPr>
        <p:spPr>
          <a:xfrm>
            <a:off x="800100" y="1755759"/>
            <a:ext cx="9342120" cy="1393587"/>
          </a:xfrm>
          <a:prstGeom prst="rect">
            <a:avLst/>
          </a:prstGeom>
          <a:noFill/>
        </p:spPr>
        <p:txBody>
          <a:bodyPr wrap="square" rtlCol="0">
            <a:spAutoFit/>
          </a:bodyPr>
          <a:lstStyle/>
          <a:p>
            <a:pPr>
              <a:lnSpc>
                <a:spcPts val="10000"/>
              </a:lnSpc>
            </a:pPr>
            <a:r>
              <a:rPr lang="en-US" sz="9200" dirty="0">
                <a:latin typeface="+mj-lt"/>
              </a:rPr>
              <a:t>Requirements</a:t>
            </a:r>
            <a:endParaRPr lang="en-CA" sz="9200" dirty="0">
              <a:latin typeface="+mj-lt"/>
            </a:endParaRPr>
          </a:p>
        </p:txBody>
      </p:sp>
      <p:sp>
        <p:nvSpPr>
          <p:cNvPr id="8" name="TextBox 7">
            <a:extLst>
              <a:ext uri="{FF2B5EF4-FFF2-40B4-BE49-F238E27FC236}">
                <a16:creationId xmlns:a16="http://schemas.microsoft.com/office/drawing/2014/main" id="{95BEAE14-07F3-4487-9D8D-41D75D3EE8BA}"/>
              </a:ext>
            </a:extLst>
          </p:cNvPr>
          <p:cNvSpPr txBox="1"/>
          <p:nvPr/>
        </p:nvSpPr>
        <p:spPr>
          <a:xfrm>
            <a:off x="4165683" y="3708655"/>
            <a:ext cx="7279557" cy="1393587"/>
          </a:xfrm>
          <a:prstGeom prst="rect">
            <a:avLst/>
          </a:prstGeom>
          <a:noFill/>
        </p:spPr>
        <p:txBody>
          <a:bodyPr wrap="square" rtlCol="0">
            <a:spAutoFit/>
          </a:bodyPr>
          <a:lstStyle/>
          <a:p>
            <a:pPr>
              <a:lnSpc>
                <a:spcPts val="10000"/>
              </a:lnSpc>
            </a:pPr>
            <a:r>
              <a:rPr lang="en-US" sz="9200" dirty="0">
                <a:latin typeface="+mj-lt"/>
              </a:rPr>
              <a:t>Constraints</a:t>
            </a:r>
            <a:endParaRPr lang="en-CA" sz="9200" dirty="0">
              <a:latin typeface="+mj-lt"/>
            </a:endParaRPr>
          </a:p>
        </p:txBody>
      </p:sp>
      <p:sp>
        <p:nvSpPr>
          <p:cNvPr id="9" name="TextBox 8">
            <a:extLst>
              <a:ext uri="{FF2B5EF4-FFF2-40B4-BE49-F238E27FC236}">
                <a16:creationId xmlns:a16="http://schemas.microsoft.com/office/drawing/2014/main" id="{BC771BF9-ECD0-46A5-A470-AF5E48C5A3A8}"/>
              </a:ext>
            </a:extLst>
          </p:cNvPr>
          <p:cNvSpPr txBox="1"/>
          <p:nvPr/>
        </p:nvSpPr>
        <p:spPr>
          <a:xfrm>
            <a:off x="5036820" y="2674947"/>
            <a:ext cx="2118360" cy="1508105"/>
          </a:xfrm>
          <a:prstGeom prst="rect">
            <a:avLst/>
          </a:prstGeom>
          <a:noFill/>
        </p:spPr>
        <p:txBody>
          <a:bodyPr wrap="square" rtlCol="0">
            <a:spAutoFit/>
          </a:bodyPr>
          <a:lstStyle/>
          <a:p>
            <a:pPr algn="ctr"/>
            <a:r>
              <a:rPr lang="en-US" sz="9200" dirty="0">
                <a:latin typeface="+mj-lt"/>
                <a:cs typeface="Suisse Int'l UltraLight" panose="020B0304000000000000" pitchFamily="34" charset="-78"/>
              </a:rPr>
              <a:t>&amp;</a:t>
            </a:r>
            <a:endParaRPr lang="en-CA" sz="9200" dirty="0">
              <a:latin typeface="+mj-lt"/>
              <a:cs typeface="Suisse Int'l UltraLight" panose="020B0304000000000000" pitchFamily="34" charset="-78"/>
            </a:endParaRPr>
          </a:p>
        </p:txBody>
      </p:sp>
    </p:spTree>
    <p:extLst>
      <p:ext uri="{BB962C8B-B14F-4D97-AF65-F5344CB8AC3E}">
        <p14:creationId xmlns:p14="http://schemas.microsoft.com/office/powerpoint/2010/main" val="98785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Requirements</a:t>
            </a:r>
            <a:endParaRPr lang="en-CA" dirty="0"/>
          </a:p>
        </p:txBody>
      </p:sp>
      <p:sp>
        <p:nvSpPr>
          <p:cNvPr id="3" name="Date Placeholder 2">
            <a:extLst>
              <a:ext uri="{FF2B5EF4-FFF2-40B4-BE49-F238E27FC236}">
                <a16:creationId xmlns:a16="http://schemas.microsoft.com/office/drawing/2014/main" id="{F724D409-1568-4754-A322-D8A4D90E7094}"/>
              </a:ext>
            </a:extLst>
          </p:cNvPr>
          <p:cNvSpPr>
            <a:spLocks noGrp="1"/>
          </p:cNvSpPr>
          <p:nvPr>
            <p:ph type="dt" sz="half" idx="10"/>
          </p:nvPr>
        </p:nvSpPr>
        <p:spPr/>
        <p:txBody>
          <a:bodyPr/>
          <a:lstStyle/>
          <a:p>
            <a:fld id="{EE9F1ABE-6447-4A85-A71F-186578D9F16B}" type="datetime1">
              <a:rPr lang="en-CA" smtClean="0"/>
              <a:t>2019-10-17</a:t>
            </a:fld>
            <a:endParaRPr lang="en-CA"/>
          </a:p>
        </p:txBody>
      </p:sp>
      <p:sp>
        <p:nvSpPr>
          <p:cNvPr id="4" name="Footer Placeholder 3">
            <a:extLst>
              <a:ext uri="{FF2B5EF4-FFF2-40B4-BE49-F238E27FC236}">
                <a16:creationId xmlns:a16="http://schemas.microsoft.com/office/drawing/2014/main" id="{2BF63D56-EDA7-4559-BE23-EC47496CA7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15E905-C018-4202-8C74-E58EC1E02267}"/>
              </a:ext>
            </a:extLst>
          </p:cNvPr>
          <p:cNvSpPr>
            <a:spLocks noGrp="1"/>
          </p:cNvSpPr>
          <p:nvPr>
            <p:ph type="sldNum" sz="quarter" idx="12"/>
          </p:nvPr>
        </p:nvSpPr>
        <p:spPr/>
        <p:txBody>
          <a:bodyPr/>
          <a:lstStyle/>
          <a:p>
            <a:fld id="{5723E0EB-F49A-4D7B-AD68-96F37100A139}" type="slidenum">
              <a:rPr lang="en-CA" smtClean="0"/>
              <a:t>8</a:t>
            </a:fld>
            <a:endParaRPr lang="en-CA" dirty="0"/>
          </a:p>
        </p:txBody>
      </p:sp>
      <p:sp>
        <p:nvSpPr>
          <p:cNvPr id="8" name="TextBox 7">
            <a:extLst>
              <a:ext uri="{FF2B5EF4-FFF2-40B4-BE49-F238E27FC236}">
                <a16:creationId xmlns:a16="http://schemas.microsoft.com/office/drawing/2014/main" id="{A8FD5495-7F92-4862-955A-9925026C5FCE}"/>
              </a:ext>
            </a:extLst>
          </p:cNvPr>
          <p:cNvSpPr txBox="1"/>
          <p:nvPr/>
        </p:nvSpPr>
        <p:spPr>
          <a:xfrm>
            <a:off x="838200" y="3429000"/>
            <a:ext cx="3828292" cy="369332"/>
          </a:xfrm>
          <a:prstGeom prst="rect">
            <a:avLst/>
          </a:prstGeom>
          <a:noFill/>
        </p:spPr>
        <p:txBody>
          <a:bodyPr wrap="none" rtlCol="0">
            <a:spAutoFit/>
          </a:bodyPr>
          <a:lstStyle/>
          <a:p>
            <a:pPr algn="ctr"/>
            <a:r>
              <a:rPr lang="en-US" dirty="0">
                <a:latin typeface="+mj-lt"/>
              </a:rPr>
              <a:t>Integrated Drone Requirements</a:t>
            </a:r>
            <a:endParaRPr lang="en-CA" dirty="0">
              <a:latin typeface="+mj-lt"/>
            </a:endParaRPr>
          </a:p>
        </p:txBody>
      </p:sp>
      <p:sp>
        <p:nvSpPr>
          <p:cNvPr id="9" name="TextBox 8">
            <a:extLst>
              <a:ext uri="{FF2B5EF4-FFF2-40B4-BE49-F238E27FC236}">
                <a16:creationId xmlns:a16="http://schemas.microsoft.com/office/drawing/2014/main" id="{E1AB79E2-0384-4231-A0CF-A734842E4C16}"/>
              </a:ext>
            </a:extLst>
          </p:cNvPr>
          <p:cNvSpPr txBox="1"/>
          <p:nvPr/>
        </p:nvSpPr>
        <p:spPr>
          <a:xfrm>
            <a:off x="838200" y="3905766"/>
            <a:ext cx="72517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Capable of flying with the computing platform</a:t>
            </a:r>
          </a:p>
          <a:p>
            <a:pPr marL="285750" indent="-285750">
              <a:buFont typeface="Arial" panose="020B0604020202020204" pitchFamily="34" charset="0"/>
              <a:buChar char="•"/>
            </a:pPr>
            <a:r>
              <a:rPr lang="en-CA" dirty="0"/>
              <a:t>Flight duration at least 10 minutes</a:t>
            </a:r>
          </a:p>
          <a:p>
            <a:pPr marL="285750" indent="-285750">
              <a:buFont typeface="Arial" panose="020B0604020202020204" pitchFamily="34" charset="0"/>
              <a:buChar char="•"/>
            </a:pPr>
            <a:r>
              <a:rPr lang="en-CA" dirty="0"/>
              <a:t>Remote controlled by the pilot</a:t>
            </a:r>
          </a:p>
        </p:txBody>
      </p:sp>
      <mc:AlternateContent xmlns:mc="http://schemas.openxmlformats.org/markup-compatibility/2006" xmlns:am3d="http://schemas.microsoft.com/office/drawing/2017/model3d">
        <mc:Choice Requires="am3d">
          <p:graphicFrame>
            <p:nvGraphicFramePr>
              <p:cNvPr id="10" name="3D Model 9" descr="Video Drone">
                <a:extLst>
                  <a:ext uri="{FF2B5EF4-FFF2-40B4-BE49-F238E27FC236}">
                    <a16:creationId xmlns:a16="http://schemas.microsoft.com/office/drawing/2014/main" id="{D4047D86-8CFD-40E6-A7FA-78F70C1F138C}"/>
                  </a:ext>
                </a:extLst>
              </p:cNvPr>
              <p:cNvGraphicFramePr>
                <a:graphicFrameLocks noChangeAspect="1"/>
              </p:cNvGraphicFramePr>
              <p:nvPr>
                <p:extLst>
                  <p:ext uri="{D42A27DB-BD31-4B8C-83A1-F6EECF244321}">
                    <p14:modId xmlns:p14="http://schemas.microsoft.com/office/powerpoint/2010/main" val="3470555468"/>
                  </p:ext>
                </p:extLst>
              </p:nvPr>
            </p:nvGraphicFramePr>
            <p:xfrm>
              <a:off x="5756076" y="868869"/>
              <a:ext cx="5709046" cy="3596699"/>
            </p:xfrm>
            <a:graphic>
              <a:graphicData uri="http://schemas.microsoft.com/office/drawing/2017/model3d">
                <am3d:model3d r:embed="rId3">
                  <am3d:spPr>
                    <a:xfrm>
                      <a:off x="0" y="0"/>
                      <a:ext cx="5709046" cy="3596699"/>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1454052" ay="-1667546" az="-691882"/>
                    <am3d:postTrans dx="0" dy="0" dz="0"/>
                  </am3d:trans>
                  <am3d:raster rName="Office3DRenderer" rVer="16.0.8326">
                    <am3d:blip r:embed="rId4"/>
                  </am3d:raster>
                  <am3d:objViewport viewportSz="77833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Video Drone">
                <a:extLst>
                  <a:ext uri="{FF2B5EF4-FFF2-40B4-BE49-F238E27FC236}">
                    <a16:creationId xmlns:a16="http://schemas.microsoft.com/office/drawing/2014/main" id="{D4047D86-8CFD-40E6-A7FA-78F70C1F138C}"/>
                  </a:ext>
                </a:extLst>
              </p:cNvPr>
              <p:cNvPicPr>
                <a:picLocks noGrp="1" noRot="1" noChangeAspect="1" noMove="1" noResize="1" noEditPoints="1" noAdjustHandles="1" noChangeArrowheads="1" noChangeShapeType="1" noCrop="1"/>
              </p:cNvPicPr>
              <p:nvPr/>
            </p:nvPicPr>
            <p:blipFill>
              <a:blip r:embed="rId5"/>
              <a:stretch>
                <a:fillRect/>
              </a:stretch>
            </p:blipFill>
            <p:spPr>
              <a:xfrm>
                <a:off x="5756076" y="868869"/>
                <a:ext cx="5709046" cy="3596699"/>
              </a:xfrm>
              <a:prstGeom prst="rect">
                <a:avLst/>
              </a:prstGeom>
            </p:spPr>
          </p:pic>
        </mc:Fallback>
      </mc:AlternateContent>
    </p:spTree>
    <p:extLst>
      <p:ext uri="{BB962C8B-B14F-4D97-AF65-F5344CB8AC3E}">
        <p14:creationId xmlns:p14="http://schemas.microsoft.com/office/powerpoint/2010/main" val="248796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additive="sum">
                                        <p:cTn id="8" dur="1000" fill="hold"/>
                                        <p:tgtEl>
                                          <p:spTgt spid="1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300"/>
                                        <p:tgtEl>
                                          <p:spTgt spid="8"/>
                                        </p:tgtEl>
                                      </p:cBhvr>
                                    </p:animEffect>
                                  </p:childTnLst>
                                </p:cTn>
                              </p:par>
                              <p:par>
                                <p:cTn id="15" presetID="10" presetClass="entr" presetSubtype="0" fill="hold" nodeType="withEffect">
                                  <p:stCondLst>
                                    <p:cond delay="6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300"/>
                                        <p:tgtEl>
                                          <p:spTgt spid="9">
                                            <p:txEl>
                                              <p:pRg st="0" end="0"/>
                                            </p:txEl>
                                          </p:spTgt>
                                        </p:tgtEl>
                                      </p:cBhvr>
                                    </p:animEffect>
                                  </p:childTnLst>
                                </p:cTn>
                              </p:par>
                              <p:par>
                                <p:cTn id="18" presetID="10" presetClass="entr" presetSubtype="0" fill="hold" nodeType="withEffect">
                                  <p:stCondLst>
                                    <p:cond delay="70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300"/>
                                        <p:tgtEl>
                                          <p:spTgt spid="9">
                                            <p:txEl>
                                              <p:pRg st="1" end="1"/>
                                            </p:txEl>
                                          </p:spTgt>
                                        </p:tgtEl>
                                      </p:cBhvr>
                                    </p:animEffect>
                                  </p:childTnLst>
                                </p:cTn>
                              </p:par>
                              <p:par>
                                <p:cTn id="21" presetID="10" presetClass="entr" presetSubtype="0" fill="hold" nodeType="withEffect">
                                  <p:stCondLst>
                                    <p:cond delay="80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300"/>
                                        <p:tgtEl>
                                          <p:spTgt spid="9">
                                            <p:txEl>
                                              <p:pRg st="2" end="2"/>
                                            </p:txEl>
                                          </p:spTgt>
                                        </p:tgtEl>
                                      </p:cBhvr>
                                    </p:animEffect>
                                  </p:childTnLst>
                                </p:cTn>
                              </p:par>
                              <p:par>
                                <p:cTn id="24" presetID="37" presetClass="emph" presetSubtype="2" repeatCount="indefinite" fill="hold" nodeType="withEffect">
                                  <p:stCondLst>
                                    <p:cond delay="0"/>
                                  </p:stCondLst>
                                  <p:childTnLst>
                                    <p:animRot by="21600000">
                                      <p:cBhvr>
                                        <p:cTn id="25" dur="40000" fill="hold"/>
                                        <p:tgtEl>
                                          <p:spTgt spid="10"/>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map&#10;&#10;Description automatically generated">
            <a:extLst>
              <a:ext uri="{FF2B5EF4-FFF2-40B4-BE49-F238E27FC236}">
                <a16:creationId xmlns:a16="http://schemas.microsoft.com/office/drawing/2014/main" id="{C903F082-296D-4F11-A029-B7E37F71B84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l="4229" t="11296"/>
          <a:stretch/>
        </p:blipFill>
        <p:spPr>
          <a:xfrm>
            <a:off x="6143605" y="0"/>
            <a:ext cx="9490249" cy="6858000"/>
          </a:xfrm>
          <a:prstGeom prst="rect">
            <a:avLst/>
          </a:prstGeom>
        </p:spPr>
      </p:pic>
      <p:sp>
        <p:nvSpPr>
          <p:cNvPr id="15" name="Rectangle 14">
            <a:extLst>
              <a:ext uri="{FF2B5EF4-FFF2-40B4-BE49-F238E27FC236}">
                <a16:creationId xmlns:a16="http://schemas.microsoft.com/office/drawing/2014/main" id="{B4485E87-9D38-4C03-8484-37B70AB8CB6C}"/>
              </a:ext>
            </a:extLst>
          </p:cNvPr>
          <p:cNvSpPr/>
          <p:nvPr/>
        </p:nvSpPr>
        <p:spPr>
          <a:xfrm>
            <a:off x="6096000" y="-838200"/>
            <a:ext cx="2984500" cy="8534400"/>
          </a:xfrm>
          <a:prstGeom prst="rect">
            <a:avLst/>
          </a:prstGeom>
          <a:gradFill>
            <a:gsLst>
              <a:gs pos="0">
                <a:schemeClr val="bg1">
                  <a:alpha val="0"/>
                </a:schemeClr>
              </a:gs>
              <a:gs pos="89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E9E9BE-9BE0-4BE4-AEAD-D3DD167BEB96}"/>
              </a:ext>
            </a:extLst>
          </p:cNvPr>
          <p:cNvSpPr>
            <a:spLocks noGrp="1"/>
          </p:cNvSpPr>
          <p:nvPr>
            <p:ph type="title"/>
          </p:nvPr>
        </p:nvSpPr>
        <p:spPr>
          <a:xfrm>
            <a:off x="838200" y="365125"/>
            <a:ext cx="10515600" cy="1325563"/>
          </a:xfrm>
        </p:spPr>
        <p:txBody>
          <a:bodyPr/>
          <a:lstStyle/>
          <a:p>
            <a:r>
              <a:rPr lang="en-US" dirty="0"/>
              <a:t>Requirements</a:t>
            </a:r>
            <a:endParaRPr lang="en-CA" dirty="0"/>
          </a:p>
        </p:txBody>
      </p:sp>
      <p:sp>
        <p:nvSpPr>
          <p:cNvPr id="3" name="Date Placeholder 2">
            <a:extLst>
              <a:ext uri="{FF2B5EF4-FFF2-40B4-BE49-F238E27FC236}">
                <a16:creationId xmlns:a16="http://schemas.microsoft.com/office/drawing/2014/main" id="{F724D409-1568-4754-A322-D8A4D90E7094}"/>
              </a:ext>
            </a:extLst>
          </p:cNvPr>
          <p:cNvSpPr>
            <a:spLocks noGrp="1"/>
          </p:cNvSpPr>
          <p:nvPr>
            <p:ph type="dt" sz="half" idx="10"/>
          </p:nvPr>
        </p:nvSpPr>
        <p:spPr/>
        <p:txBody>
          <a:bodyPr/>
          <a:lstStyle/>
          <a:p>
            <a:fld id="{EE9F1ABE-6447-4A85-A71F-186578D9F16B}" type="datetime1">
              <a:rPr lang="en-CA" smtClean="0"/>
              <a:t>2019-10-17</a:t>
            </a:fld>
            <a:endParaRPr lang="en-CA"/>
          </a:p>
        </p:txBody>
      </p:sp>
      <p:sp>
        <p:nvSpPr>
          <p:cNvPr id="4" name="Footer Placeholder 3">
            <a:extLst>
              <a:ext uri="{FF2B5EF4-FFF2-40B4-BE49-F238E27FC236}">
                <a16:creationId xmlns:a16="http://schemas.microsoft.com/office/drawing/2014/main" id="{2BF63D56-EDA7-4559-BE23-EC47496CA7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15E905-C018-4202-8C74-E58EC1E02267}"/>
              </a:ext>
            </a:extLst>
          </p:cNvPr>
          <p:cNvSpPr>
            <a:spLocks noGrp="1"/>
          </p:cNvSpPr>
          <p:nvPr>
            <p:ph type="sldNum" sz="quarter" idx="12"/>
          </p:nvPr>
        </p:nvSpPr>
        <p:spPr/>
        <p:txBody>
          <a:bodyPr/>
          <a:lstStyle/>
          <a:p>
            <a:fld id="{5723E0EB-F49A-4D7B-AD68-96F37100A139}" type="slidenum">
              <a:rPr lang="en-CA" smtClean="0"/>
              <a:t>9</a:t>
            </a:fld>
            <a:endParaRPr lang="en-CA" dirty="0"/>
          </a:p>
        </p:txBody>
      </p:sp>
      <p:sp>
        <p:nvSpPr>
          <p:cNvPr id="10" name="TextBox 9">
            <a:extLst>
              <a:ext uri="{FF2B5EF4-FFF2-40B4-BE49-F238E27FC236}">
                <a16:creationId xmlns:a16="http://schemas.microsoft.com/office/drawing/2014/main" id="{038F7205-C1DF-4BA2-B54F-6E051043829E}"/>
              </a:ext>
            </a:extLst>
          </p:cNvPr>
          <p:cNvSpPr txBox="1"/>
          <p:nvPr/>
        </p:nvSpPr>
        <p:spPr>
          <a:xfrm>
            <a:off x="838200" y="3429000"/>
            <a:ext cx="3248005" cy="369332"/>
          </a:xfrm>
          <a:prstGeom prst="rect">
            <a:avLst/>
          </a:prstGeom>
          <a:noFill/>
        </p:spPr>
        <p:txBody>
          <a:bodyPr wrap="none" rtlCol="0">
            <a:spAutoFit/>
          </a:bodyPr>
          <a:lstStyle/>
          <a:p>
            <a:r>
              <a:rPr lang="en-US" dirty="0">
                <a:latin typeface="+mj-lt"/>
              </a:rPr>
              <a:t>Drone Legal Requirements</a:t>
            </a:r>
            <a:endParaRPr lang="en-CA" dirty="0">
              <a:latin typeface="+mj-lt"/>
            </a:endParaRPr>
          </a:p>
        </p:txBody>
      </p:sp>
      <p:sp>
        <p:nvSpPr>
          <p:cNvPr id="11" name="TextBox 10">
            <a:extLst>
              <a:ext uri="{FF2B5EF4-FFF2-40B4-BE49-F238E27FC236}">
                <a16:creationId xmlns:a16="http://schemas.microsoft.com/office/drawing/2014/main" id="{E107C9AE-7146-41DA-B4DC-6A2B1B27EA63}"/>
              </a:ext>
            </a:extLst>
          </p:cNvPr>
          <p:cNvSpPr txBox="1"/>
          <p:nvPr/>
        </p:nvSpPr>
        <p:spPr>
          <a:xfrm>
            <a:off x="838200" y="3905766"/>
            <a:ext cx="72517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is compliant with </a:t>
            </a:r>
            <a:r>
              <a:rPr lang="en-US" i="1" dirty="0"/>
              <a:t>Transport Canada</a:t>
            </a:r>
          </a:p>
          <a:p>
            <a:pPr marL="285750" indent="-285750">
              <a:buFont typeface="Arial" panose="020B0604020202020204" pitchFamily="34" charset="0"/>
              <a:buChar char="•"/>
            </a:pPr>
            <a:r>
              <a:rPr lang="en-CA" dirty="0"/>
              <a:t>Tests inside YVR controlled airspace is permitted</a:t>
            </a:r>
          </a:p>
        </p:txBody>
      </p:sp>
      <p:pic>
        <p:nvPicPr>
          <p:cNvPr id="18" name="Graphic 17">
            <a:extLst>
              <a:ext uri="{FF2B5EF4-FFF2-40B4-BE49-F238E27FC236}">
                <a16:creationId xmlns:a16="http://schemas.microsoft.com/office/drawing/2014/main" id="{7981C216-6BFD-4E66-A5C3-1635D9258C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4888758"/>
            <a:ext cx="3248005" cy="301402"/>
          </a:xfrm>
          <a:prstGeom prst="rect">
            <a:avLst/>
          </a:prstGeom>
        </p:spPr>
      </p:pic>
      <mc:AlternateContent xmlns:mc="http://schemas.openxmlformats.org/markup-compatibility/2006" xmlns:am3d="http://schemas.microsoft.com/office/drawing/2017/model3d">
        <mc:Choice Requires="am3d">
          <p:graphicFrame>
            <p:nvGraphicFramePr>
              <p:cNvPr id="19" name="3D Model 18" descr="Video Drone">
                <a:extLst>
                  <a:ext uri="{FF2B5EF4-FFF2-40B4-BE49-F238E27FC236}">
                    <a16:creationId xmlns:a16="http://schemas.microsoft.com/office/drawing/2014/main" id="{BBCA88BE-B8BD-4D76-A2BC-DA275F2AC739}"/>
                  </a:ext>
                </a:extLst>
              </p:cNvPr>
              <p:cNvGraphicFramePr>
                <a:graphicFrameLocks noChangeAspect="1"/>
              </p:cNvGraphicFramePr>
              <p:nvPr>
                <p:extLst>
                  <p:ext uri="{D42A27DB-BD31-4B8C-83A1-F6EECF244321}">
                    <p14:modId xmlns:p14="http://schemas.microsoft.com/office/powerpoint/2010/main" val="3673492847"/>
                  </p:ext>
                </p:extLst>
              </p:nvPr>
            </p:nvGraphicFramePr>
            <p:xfrm rot="1895583">
              <a:off x="8679182" y="2234844"/>
              <a:ext cx="802637" cy="708282"/>
            </p:xfrm>
            <a:graphic>
              <a:graphicData uri="http://schemas.microsoft.com/office/drawing/2017/model3d">
                <am3d:model3d r:embed="rId6">
                  <am3d:spPr>
                    <a:xfrm rot="1895583">
                      <a:off x="0" y="0"/>
                      <a:ext cx="802637" cy="708282"/>
                    </a:xfrm>
                    <a:prstGeom prst="rect">
                      <a:avLst/>
                    </a:prstGeom>
                  </am3d:spPr>
                  <am3d:camera>
                    <am3d:pos x="0" y="0" z="64448002"/>
                    <am3d:up dx="0" dy="36000000" dz="0"/>
                    <am3d:lookAt x="0" y="0" z="0"/>
                    <am3d:perspective fov="2700000"/>
                  </am3d:camera>
                  <am3d:trans>
                    <am3d:meterPerModelUnit n="1194191" d="1000000"/>
                    <am3d:preTrans dx="0" dy="-5654314" dz="-288727"/>
                    <am3d:scale>
                      <am3d:sx n="1000000" d="1000000"/>
                      <am3d:sy n="1000000" d="1000000"/>
                      <am3d:sz n="1000000" d="1000000"/>
                    </am3d:scale>
                    <am3d:rot ax="5400000"/>
                    <am3d:postTrans dx="0" dy="0" dz="0"/>
                  </am3d:trans>
                  <am3d:raster rName="Office3DRenderer" rVer="16.0.8326">
                    <am3d:blip r:embed="rId7"/>
                  </am3d:raster>
                  <am3d:objViewport viewportSz="10859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descr="Video Drone">
                <a:extLst>
                  <a:ext uri="{FF2B5EF4-FFF2-40B4-BE49-F238E27FC236}">
                    <a16:creationId xmlns:a16="http://schemas.microsoft.com/office/drawing/2014/main" id="{BBCA88BE-B8BD-4D76-A2BC-DA275F2AC739}"/>
                  </a:ext>
                </a:extLst>
              </p:cNvPr>
              <p:cNvPicPr>
                <a:picLocks noGrp="1" noRot="1" noChangeAspect="1" noMove="1" noResize="1" noEditPoints="1" noAdjustHandles="1" noChangeArrowheads="1" noChangeShapeType="1" noCrop="1"/>
              </p:cNvPicPr>
              <p:nvPr/>
            </p:nvPicPr>
            <p:blipFill>
              <a:blip r:embed="rId8"/>
              <a:stretch>
                <a:fillRect/>
              </a:stretch>
            </p:blipFill>
            <p:spPr>
              <a:xfrm rot="1895583">
                <a:off x="8679182" y="2234844"/>
                <a:ext cx="802637" cy="708282"/>
              </a:xfrm>
              <a:prstGeom prst="rect">
                <a:avLst/>
              </a:prstGeom>
            </p:spPr>
          </p:pic>
        </mc:Fallback>
      </mc:AlternateContent>
    </p:spTree>
    <p:extLst>
      <p:ext uri="{BB962C8B-B14F-4D97-AF65-F5344CB8AC3E}">
        <p14:creationId xmlns:p14="http://schemas.microsoft.com/office/powerpoint/2010/main" val="3887335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300"/>
                                        <p:tgtEl>
                                          <p:spTgt spid="11">
                                            <p:txEl>
                                              <p:pRg st="0" end="0"/>
                                            </p:txEl>
                                          </p:spTgt>
                                        </p:tgtEl>
                                      </p:cBhvr>
                                    </p:animEffect>
                                  </p:childTnLst>
                                </p:cTn>
                              </p:par>
                              <p:par>
                                <p:cTn id="11" presetID="10" presetClass="entr" presetSubtype="0" fill="hold" nodeType="withEffect">
                                  <p:stCondLst>
                                    <p:cond delay="20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300"/>
                                        <p:tgtEl>
                                          <p:spTgt spid="11">
                                            <p:txEl>
                                              <p:pRg st="1" end="1"/>
                                            </p:txEl>
                                          </p:spTgt>
                                        </p:tgtEl>
                                      </p:cBhvr>
                                    </p:animEffect>
                                  </p:childTnLst>
                                </p:cTn>
                              </p:par>
                              <p:par>
                                <p:cTn id="14" presetID="10" presetClass="entr" presetSubtype="0" fill="hold" nodeType="withEffect">
                                  <p:stCondLst>
                                    <p:cond delay="3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2.4|1.3|1.1|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uisse">
      <a:majorFont>
        <a:latin typeface="Suisse Int'l Bold"/>
        <a:ea typeface="Microsoft YaHei"/>
        <a:cs typeface=""/>
      </a:majorFont>
      <a:minorFont>
        <a:latin typeface="Suisse Int'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983</Words>
  <Application>Microsoft Office PowerPoint</Application>
  <PresentationFormat>Widescreen</PresentationFormat>
  <Paragraphs>230</Paragraphs>
  <Slides>27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Gothic</vt:lpstr>
      <vt:lpstr>Suisse Int'l</vt:lpstr>
      <vt:lpstr>Suisse Int'l Bold</vt:lpstr>
      <vt:lpstr>Suisse Int'l Mono Bold</vt:lpstr>
      <vt:lpstr>Office Theme</vt:lpstr>
      <vt:lpstr>Milestone I Presentation</vt:lpstr>
      <vt:lpstr>Presentation Overview</vt:lpstr>
      <vt:lpstr>PowerPoint Presentation</vt:lpstr>
      <vt:lpstr>Context &amp; Purpose</vt:lpstr>
      <vt:lpstr>Context &amp; Purpose</vt:lpstr>
      <vt:lpstr>PowerPoint Presentation</vt:lpstr>
      <vt:lpstr>PowerPoint Presentation</vt:lpstr>
      <vt:lpstr>Requirements</vt:lpstr>
      <vt:lpstr>Requirements</vt:lpstr>
      <vt:lpstr>Requirements</vt:lpstr>
      <vt:lpstr>Requirements</vt:lpstr>
      <vt:lpstr>Constraints</vt:lpstr>
      <vt:lpstr>PowerPoint Presentation</vt:lpstr>
      <vt:lpstr>Viability</vt:lpstr>
      <vt:lpstr>Viability</vt:lpstr>
      <vt:lpstr>Viability</vt:lpstr>
      <vt:lpstr>PowerPoint Presentation</vt:lpstr>
      <vt:lpstr>Risks</vt:lpstr>
      <vt:lpstr>Risk Management</vt:lpstr>
      <vt:lpstr>Risk Management</vt:lpstr>
      <vt:lpstr>PowerPoint Presentation</vt:lpstr>
      <vt:lpstr>Deliverables</vt:lpstr>
      <vt:lpstr>Deliverable Dates</vt:lpstr>
      <vt:lpstr>Immediate Steps</vt:lpstr>
      <vt:lpstr>PowerPoint Presentation</vt:lpstr>
      <vt:lpstr>PowerPoint Presentation</vt:lpstr>
      <vt:lpstr>Milestone I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I Presentation</dc:title>
  <dc:creator>Muchen He</dc:creator>
  <cp:lastModifiedBy>Muchen He</cp:lastModifiedBy>
  <cp:revision>153</cp:revision>
  <dcterms:created xsi:type="dcterms:W3CDTF">2019-10-17T02:00:05Z</dcterms:created>
  <dcterms:modified xsi:type="dcterms:W3CDTF">2019-10-18T00:11:01Z</dcterms:modified>
</cp:coreProperties>
</file>